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88"/>
  </p:notesMasterIdLst>
  <p:handoutMasterIdLst>
    <p:handoutMasterId r:id="rId89"/>
  </p:handoutMasterIdLst>
  <p:sldIdLst>
    <p:sldId id="256" r:id="rId3"/>
    <p:sldId id="286" r:id="rId4"/>
    <p:sldId id="287"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8" r:id="rId20"/>
    <p:sldId id="302" r:id="rId21"/>
    <p:sldId id="303" r:id="rId22"/>
    <p:sldId id="304" r:id="rId23"/>
    <p:sldId id="309" r:id="rId24"/>
    <p:sldId id="310" r:id="rId25"/>
    <p:sldId id="311" r:id="rId26"/>
    <p:sldId id="312" r:id="rId27"/>
    <p:sldId id="313" r:id="rId28"/>
    <p:sldId id="314" r:id="rId29"/>
    <p:sldId id="315" r:id="rId30"/>
    <p:sldId id="316" r:id="rId31"/>
    <p:sldId id="317" r:id="rId32"/>
    <p:sldId id="339" r:id="rId33"/>
    <p:sldId id="318" r:id="rId34"/>
    <p:sldId id="319" r:id="rId35"/>
    <p:sldId id="322" r:id="rId36"/>
    <p:sldId id="321" r:id="rId37"/>
    <p:sldId id="323" r:id="rId38"/>
    <p:sldId id="325" r:id="rId39"/>
    <p:sldId id="324" r:id="rId40"/>
    <p:sldId id="326" r:id="rId41"/>
    <p:sldId id="327" r:id="rId42"/>
    <p:sldId id="328" r:id="rId43"/>
    <p:sldId id="329" r:id="rId44"/>
    <p:sldId id="330" r:id="rId45"/>
    <p:sldId id="331" r:id="rId46"/>
    <p:sldId id="338" r:id="rId47"/>
    <p:sldId id="332" r:id="rId48"/>
    <p:sldId id="333" r:id="rId49"/>
    <p:sldId id="334" r:id="rId50"/>
    <p:sldId id="337" r:id="rId51"/>
    <p:sldId id="345" r:id="rId52"/>
    <p:sldId id="344" r:id="rId53"/>
    <p:sldId id="340" r:id="rId54"/>
    <p:sldId id="342" r:id="rId55"/>
    <p:sldId id="343" r:id="rId56"/>
    <p:sldId id="352" r:id="rId57"/>
    <p:sldId id="353" r:id="rId58"/>
    <p:sldId id="354" r:id="rId59"/>
    <p:sldId id="355" r:id="rId60"/>
    <p:sldId id="356" r:id="rId61"/>
    <p:sldId id="357" r:id="rId62"/>
    <p:sldId id="370" r:id="rId63"/>
    <p:sldId id="371" r:id="rId64"/>
    <p:sldId id="372" r:id="rId65"/>
    <p:sldId id="367" r:id="rId66"/>
    <p:sldId id="368" r:id="rId67"/>
    <p:sldId id="369" r:id="rId68"/>
    <p:sldId id="373" r:id="rId69"/>
    <p:sldId id="364" r:id="rId70"/>
    <p:sldId id="365" r:id="rId71"/>
    <p:sldId id="366" r:id="rId72"/>
    <p:sldId id="359" r:id="rId73"/>
    <p:sldId id="358" r:id="rId74"/>
    <p:sldId id="374" r:id="rId75"/>
    <p:sldId id="375" r:id="rId76"/>
    <p:sldId id="376" r:id="rId77"/>
    <p:sldId id="377" r:id="rId78"/>
    <p:sldId id="378" r:id="rId79"/>
    <p:sldId id="379" r:id="rId80"/>
    <p:sldId id="380" r:id="rId81"/>
    <p:sldId id="381" r:id="rId82"/>
    <p:sldId id="382" r:id="rId83"/>
    <p:sldId id="383" r:id="rId84"/>
    <p:sldId id="384" r:id="rId85"/>
    <p:sldId id="385" r:id="rId86"/>
    <p:sldId id="285" r:id="rId87"/>
  </p:sldIdLst>
  <p:sldSz cx="9144000" cy="6858000" type="screen4x3"/>
  <p:notesSz cx="4276725" cy="54864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853283" cy="274561"/>
          </a:xfrm>
          <a:prstGeom prst="rect">
            <a:avLst/>
          </a:prstGeom>
        </p:spPr>
        <p:txBody>
          <a:bodyPr vert="horz" lIns="29050" tIns="14525" rIns="29050" bIns="14525" rtlCol="0"/>
          <a:lstStyle>
            <a:lvl1pPr algn="l">
              <a:defRPr sz="400"/>
            </a:lvl1pPr>
          </a:lstStyle>
          <a:p>
            <a:endParaRPr lang="en-US"/>
          </a:p>
        </p:txBody>
      </p:sp>
      <p:sp>
        <p:nvSpPr>
          <p:cNvPr id="3" name="Date Placeholder 2"/>
          <p:cNvSpPr>
            <a:spLocks noGrp="1"/>
          </p:cNvSpPr>
          <p:nvPr>
            <p:ph type="dt" sz="quarter" idx="1"/>
          </p:nvPr>
        </p:nvSpPr>
        <p:spPr>
          <a:xfrm>
            <a:off x="2422368" y="0"/>
            <a:ext cx="1853283" cy="274561"/>
          </a:xfrm>
          <a:prstGeom prst="rect">
            <a:avLst/>
          </a:prstGeom>
        </p:spPr>
        <p:txBody>
          <a:bodyPr vert="horz" lIns="29050" tIns="14525" rIns="29050" bIns="14525" rtlCol="0"/>
          <a:lstStyle>
            <a:lvl1pPr algn="r">
              <a:defRPr sz="400"/>
            </a:lvl1pPr>
          </a:lstStyle>
          <a:p>
            <a:fld id="{02D62028-6308-4C71-89E6-2C05CCB2DF87}" type="datetimeFigureOut">
              <a:rPr lang="en-US" smtClean="0"/>
              <a:pPr/>
              <a:t>11/1/2020</a:t>
            </a:fld>
            <a:endParaRPr lang="en-US"/>
          </a:p>
        </p:txBody>
      </p:sp>
      <p:sp>
        <p:nvSpPr>
          <p:cNvPr id="4" name="Footer Placeholder 3"/>
          <p:cNvSpPr>
            <a:spLocks noGrp="1"/>
          </p:cNvSpPr>
          <p:nvPr>
            <p:ph type="ftr" sz="quarter" idx="2"/>
          </p:nvPr>
        </p:nvSpPr>
        <p:spPr>
          <a:xfrm>
            <a:off x="0" y="5211358"/>
            <a:ext cx="1853283" cy="274079"/>
          </a:xfrm>
          <a:prstGeom prst="rect">
            <a:avLst/>
          </a:prstGeom>
        </p:spPr>
        <p:txBody>
          <a:bodyPr vert="horz" lIns="29050" tIns="14525" rIns="29050" bIns="14525" rtlCol="0" anchor="b"/>
          <a:lstStyle>
            <a:lvl1pPr algn="l">
              <a:defRPr sz="400"/>
            </a:lvl1pPr>
          </a:lstStyle>
          <a:p>
            <a:endParaRPr lang="en-US"/>
          </a:p>
        </p:txBody>
      </p:sp>
      <p:sp>
        <p:nvSpPr>
          <p:cNvPr id="5" name="Slide Number Placeholder 4"/>
          <p:cNvSpPr>
            <a:spLocks noGrp="1"/>
          </p:cNvSpPr>
          <p:nvPr>
            <p:ph type="sldNum" sz="quarter" idx="3"/>
          </p:nvPr>
        </p:nvSpPr>
        <p:spPr>
          <a:xfrm>
            <a:off x="2422368" y="5211358"/>
            <a:ext cx="1853283" cy="274079"/>
          </a:xfrm>
          <a:prstGeom prst="rect">
            <a:avLst/>
          </a:prstGeom>
        </p:spPr>
        <p:txBody>
          <a:bodyPr vert="horz" lIns="29050" tIns="14525" rIns="29050" bIns="14525" rtlCol="0" anchor="b"/>
          <a:lstStyle>
            <a:lvl1pPr algn="r">
              <a:defRPr sz="400"/>
            </a:lvl1pPr>
          </a:lstStyle>
          <a:p>
            <a:fld id="{FFD3C353-584A-4DA4-88D1-30A8A0B6609C}"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853247" cy="274320"/>
          </a:xfrm>
          <a:prstGeom prst="rect">
            <a:avLst/>
          </a:prstGeom>
        </p:spPr>
        <p:txBody>
          <a:bodyPr vert="horz" lIns="55783" tIns="27892" rIns="55783" bIns="27892" rtlCol="0"/>
          <a:lstStyle>
            <a:lvl1pPr algn="l">
              <a:defRPr sz="700"/>
            </a:lvl1pPr>
          </a:lstStyle>
          <a:p>
            <a:endParaRPr lang="en-US"/>
          </a:p>
        </p:txBody>
      </p:sp>
      <p:sp>
        <p:nvSpPr>
          <p:cNvPr id="3" name="Date Placeholder 2"/>
          <p:cNvSpPr>
            <a:spLocks noGrp="1"/>
          </p:cNvSpPr>
          <p:nvPr>
            <p:ph type="dt" idx="1"/>
          </p:nvPr>
        </p:nvSpPr>
        <p:spPr>
          <a:xfrm>
            <a:off x="2422488" y="0"/>
            <a:ext cx="1853247" cy="274320"/>
          </a:xfrm>
          <a:prstGeom prst="rect">
            <a:avLst/>
          </a:prstGeom>
        </p:spPr>
        <p:txBody>
          <a:bodyPr vert="horz" lIns="55783" tIns="27892" rIns="55783" bIns="27892" rtlCol="0"/>
          <a:lstStyle>
            <a:lvl1pPr algn="r">
              <a:defRPr sz="700"/>
            </a:lvl1pPr>
          </a:lstStyle>
          <a:p>
            <a:fld id="{F3DC7D04-C27A-4FA1-AD2F-0BA3524B1296}" type="datetimeFigureOut">
              <a:rPr lang="en-US" smtClean="0"/>
              <a:pPr/>
              <a:t>11/1/2020</a:t>
            </a:fld>
            <a:endParaRPr lang="en-US"/>
          </a:p>
        </p:txBody>
      </p:sp>
      <p:sp>
        <p:nvSpPr>
          <p:cNvPr id="4" name="Slide Image Placeholder 3"/>
          <p:cNvSpPr>
            <a:spLocks noGrp="1" noRot="1" noChangeAspect="1"/>
          </p:cNvSpPr>
          <p:nvPr>
            <p:ph type="sldImg" idx="2"/>
          </p:nvPr>
        </p:nvSpPr>
        <p:spPr>
          <a:xfrm>
            <a:off x="766763" y="411163"/>
            <a:ext cx="2743200" cy="2057400"/>
          </a:xfrm>
          <a:prstGeom prst="rect">
            <a:avLst/>
          </a:prstGeom>
          <a:noFill/>
          <a:ln w="12700">
            <a:solidFill>
              <a:prstClr val="black"/>
            </a:solidFill>
          </a:ln>
        </p:spPr>
        <p:txBody>
          <a:bodyPr vert="horz" lIns="55783" tIns="27892" rIns="55783" bIns="27892" rtlCol="0" anchor="ctr"/>
          <a:lstStyle/>
          <a:p>
            <a:endParaRPr lang="en-US"/>
          </a:p>
        </p:txBody>
      </p:sp>
      <p:sp>
        <p:nvSpPr>
          <p:cNvPr id="5" name="Notes Placeholder 4"/>
          <p:cNvSpPr>
            <a:spLocks noGrp="1"/>
          </p:cNvSpPr>
          <p:nvPr>
            <p:ph type="body" sz="quarter" idx="3"/>
          </p:nvPr>
        </p:nvSpPr>
        <p:spPr>
          <a:xfrm>
            <a:off x="427673" y="2606040"/>
            <a:ext cx="3421380" cy="2468880"/>
          </a:xfrm>
          <a:prstGeom prst="rect">
            <a:avLst/>
          </a:prstGeom>
        </p:spPr>
        <p:txBody>
          <a:bodyPr vert="horz" lIns="55783" tIns="27892" rIns="55783" bIns="2789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5211128"/>
            <a:ext cx="1853247" cy="274320"/>
          </a:xfrm>
          <a:prstGeom prst="rect">
            <a:avLst/>
          </a:prstGeom>
        </p:spPr>
        <p:txBody>
          <a:bodyPr vert="horz" lIns="55783" tIns="27892" rIns="55783" bIns="27892" rtlCol="0" anchor="b"/>
          <a:lstStyle>
            <a:lvl1pPr algn="l">
              <a:defRPr sz="700"/>
            </a:lvl1pPr>
          </a:lstStyle>
          <a:p>
            <a:endParaRPr lang="en-US"/>
          </a:p>
        </p:txBody>
      </p:sp>
      <p:sp>
        <p:nvSpPr>
          <p:cNvPr id="7" name="Slide Number Placeholder 6"/>
          <p:cNvSpPr>
            <a:spLocks noGrp="1"/>
          </p:cNvSpPr>
          <p:nvPr>
            <p:ph type="sldNum" sz="quarter" idx="5"/>
          </p:nvPr>
        </p:nvSpPr>
        <p:spPr>
          <a:xfrm>
            <a:off x="2422488" y="5211128"/>
            <a:ext cx="1853247" cy="274320"/>
          </a:xfrm>
          <a:prstGeom prst="rect">
            <a:avLst/>
          </a:prstGeom>
        </p:spPr>
        <p:txBody>
          <a:bodyPr vert="horz" lIns="55783" tIns="27892" rIns="55783" bIns="27892" rtlCol="0" anchor="b"/>
          <a:lstStyle>
            <a:lvl1pPr algn="r">
              <a:defRPr sz="700"/>
            </a:lvl1pPr>
          </a:lstStyle>
          <a:p>
            <a:fld id="{F676D871-924A-437A-A0CA-371FD1900BE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032416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96291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129688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2987035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179237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396285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6778"/>
            <a:ext cx="9144000" cy="1069514"/>
          </a:xfrm>
          <a:prstGeom prst="rect">
            <a:avLst/>
          </a:prstGeom>
        </p:spPr>
        <p:txBody>
          <a:bodyPr anchor="ctr"/>
          <a:lstStyle>
            <a:lvl1pPr>
              <a:defRPr b="1" baseline="0">
                <a:solidFill>
                  <a:schemeClr val="tx1">
                    <a:lumMod val="75000"/>
                    <a:lumOff val="25000"/>
                  </a:schemeClr>
                </a:solidFill>
                <a:latin typeface="Arial" pitchFamily="34" charset="0"/>
                <a:cs typeface="Arial" pitchFamily="34" charset="0"/>
              </a:defRPr>
            </a:lvl1pPr>
          </a:lstStyle>
          <a:p>
            <a:r>
              <a:rPr lang="en-US" altLang="ko-KR" dirty="0" smtClean="0"/>
              <a:t> Click to add title</a:t>
            </a:r>
            <a:endParaRPr lang="ko-KR" altLang="en-US" dirty="0"/>
          </a:p>
        </p:txBody>
      </p:sp>
      <p:sp>
        <p:nvSpPr>
          <p:cNvPr id="3" name="Content Placeholder 2"/>
          <p:cNvSpPr>
            <a:spLocks noGrp="1"/>
          </p:cNvSpPr>
          <p:nvPr>
            <p:ph idx="1"/>
          </p:nvPr>
        </p:nvSpPr>
        <p:spPr>
          <a:xfrm>
            <a:off x="457200" y="1600201"/>
            <a:ext cx="8229600" cy="460648"/>
          </a:xfrm>
          <a:prstGeom prst="rect">
            <a:avLst/>
          </a:prstGeom>
        </p:spPr>
        <p:txBody>
          <a:bodyPr anchor="ctr"/>
          <a:lstStyle>
            <a:lvl1pPr marL="0" indent="0">
              <a:buNone/>
              <a:defRPr sz="2000">
                <a:solidFill>
                  <a:schemeClr val="tx1">
                    <a:lumMod val="75000"/>
                    <a:lumOff val="25000"/>
                  </a:schemeClr>
                </a:solidFill>
              </a:defRPr>
            </a:lvl1pPr>
          </a:lstStyle>
          <a:p>
            <a:pPr lvl="0"/>
            <a:r>
              <a:rPr lang="en-US" altLang="ko-KR" dirty="0" smtClean="0"/>
              <a:t>Click to edit Master text styles</a:t>
            </a:r>
          </a:p>
        </p:txBody>
      </p:sp>
      <p:sp>
        <p:nvSpPr>
          <p:cNvPr id="4" name="Content Placeholder 2"/>
          <p:cNvSpPr>
            <a:spLocks noGrp="1"/>
          </p:cNvSpPr>
          <p:nvPr>
            <p:ph idx="10"/>
          </p:nvPr>
        </p:nvSpPr>
        <p:spPr>
          <a:xfrm>
            <a:off x="467544" y="2276872"/>
            <a:ext cx="8229600" cy="3600400"/>
          </a:xfrm>
          <a:prstGeom prst="rect">
            <a:avLst/>
          </a:prstGeom>
        </p:spPr>
        <p:txBody>
          <a:bodyPr lIns="396000" anchor="t"/>
          <a:lstStyle>
            <a:lvl1pPr marL="0" indent="0">
              <a:buNone/>
              <a:defRPr sz="1400">
                <a:solidFill>
                  <a:schemeClr val="tx1">
                    <a:lumMod val="75000"/>
                    <a:lumOff val="25000"/>
                  </a:schemeClr>
                </a:solidFill>
              </a:defRPr>
            </a:lvl1pPr>
          </a:lstStyle>
          <a:p>
            <a:pPr lvl="0"/>
            <a:r>
              <a:rPr lang="en-US" altLang="ko-KR" dirty="0" smtClean="0"/>
              <a:t>Click to edit Master text styles</a:t>
            </a:r>
          </a:p>
        </p:txBody>
      </p:sp>
    </p:spTree>
    <p:extLst>
      <p:ext uri="{BB962C8B-B14F-4D97-AF65-F5344CB8AC3E}">
        <p14:creationId xmlns:p14="http://schemas.microsoft.com/office/powerpoint/2010/main" xmlns="" val="3694015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1069514"/>
          </a:xfrm>
          <a:prstGeom prst="rect">
            <a:avLst/>
          </a:prstGeom>
        </p:spPr>
        <p:txBody>
          <a:bodyPr anchor="ctr"/>
          <a:lstStyle>
            <a:lvl1pPr>
              <a:defRPr b="1" baseline="0">
                <a:solidFill>
                  <a:schemeClr val="tx1">
                    <a:lumMod val="75000"/>
                    <a:lumOff val="25000"/>
                  </a:schemeClr>
                </a:solidFill>
                <a:latin typeface="Arial" pitchFamily="34" charset="0"/>
                <a:cs typeface="Arial" pitchFamily="34" charset="0"/>
              </a:defRPr>
            </a:lvl1pPr>
          </a:lstStyle>
          <a:p>
            <a:r>
              <a:rPr lang="en-US" altLang="ko-KR" dirty="0" smtClean="0"/>
              <a:t> Click to add title</a:t>
            </a:r>
            <a:endParaRPr lang="ko-KR" altLang="en-US" dirty="0"/>
          </a:p>
        </p:txBody>
      </p:sp>
      <p:sp>
        <p:nvSpPr>
          <p:cNvPr id="4" name="Content Placeholder 2"/>
          <p:cNvSpPr>
            <a:spLocks noGrp="1"/>
          </p:cNvSpPr>
          <p:nvPr>
            <p:ph idx="1"/>
          </p:nvPr>
        </p:nvSpPr>
        <p:spPr>
          <a:xfrm>
            <a:off x="2123728" y="1268760"/>
            <a:ext cx="6563072" cy="460648"/>
          </a:xfrm>
          <a:prstGeom prst="rect">
            <a:avLst/>
          </a:prstGeom>
        </p:spPr>
        <p:txBody>
          <a:bodyPr anchor="ctr"/>
          <a:lstStyle>
            <a:lvl1pPr marL="0" indent="0">
              <a:buNone/>
              <a:defRPr sz="2000">
                <a:solidFill>
                  <a:schemeClr val="tx1">
                    <a:lumMod val="75000"/>
                    <a:lumOff val="25000"/>
                  </a:schemeClr>
                </a:solidFill>
              </a:defRPr>
            </a:lvl1pPr>
          </a:lstStyle>
          <a:p>
            <a:pPr lvl="0"/>
            <a:r>
              <a:rPr lang="en-US" altLang="ko-KR" dirty="0" smtClean="0"/>
              <a:t>Click to edit Master text styles</a:t>
            </a:r>
          </a:p>
        </p:txBody>
      </p:sp>
      <p:sp>
        <p:nvSpPr>
          <p:cNvPr id="5" name="Content Placeholder 2"/>
          <p:cNvSpPr>
            <a:spLocks noGrp="1"/>
          </p:cNvSpPr>
          <p:nvPr>
            <p:ph idx="10"/>
          </p:nvPr>
        </p:nvSpPr>
        <p:spPr>
          <a:xfrm>
            <a:off x="2134072" y="1844824"/>
            <a:ext cx="6563072" cy="4147865"/>
          </a:xfrm>
          <a:prstGeom prst="rect">
            <a:avLst/>
          </a:prstGeom>
        </p:spPr>
        <p:txBody>
          <a:bodyPr lIns="396000" anchor="t"/>
          <a:lstStyle>
            <a:lvl1pPr marL="0" indent="0">
              <a:buNone/>
              <a:defRPr sz="1400">
                <a:solidFill>
                  <a:schemeClr val="tx1">
                    <a:lumMod val="75000"/>
                    <a:lumOff val="25000"/>
                  </a:schemeClr>
                </a:solidFill>
              </a:defRPr>
            </a:lvl1pPr>
          </a:lstStyle>
          <a:p>
            <a:pPr lvl="0"/>
            <a:r>
              <a:rPr lang="en-US" altLang="ko-KR" dirty="0" smtClean="0"/>
              <a:t>Click to edit Master text styles</a:t>
            </a:r>
          </a:p>
        </p:txBody>
      </p:sp>
    </p:spTree>
    <p:extLst>
      <p:ext uri="{BB962C8B-B14F-4D97-AF65-F5344CB8AC3E}">
        <p14:creationId xmlns:p14="http://schemas.microsoft.com/office/powerpoint/2010/main" xmlns="" val="2326818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1656086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924286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3277933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778790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2919811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18181198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37338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hf hdr="0" dt="0"/>
  <p:txStyles>
    <p:titleStyle>
      <a:lvl1pPr algn="l" defTabSz="914400" rtl="0" eaLnBrk="1" latinLnBrk="1" hangingPunct="1">
        <a:spcBef>
          <a:spcPct val="0"/>
        </a:spcBef>
        <a:buNone/>
        <a:defRPr sz="40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2F0832-F084-422D-97D1-AF848F4F2C34}" type="slidenum">
              <a:rPr lang="en-US" smtClean="0"/>
              <a:pPr/>
              <a:t>‹#›</a:t>
            </a:fld>
            <a:endParaRPr lang="en-US"/>
          </a:p>
        </p:txBody>
      </p:sp>
    </p:spTree>
    <p:extLst>
      <p:ext uri="{BB962C8B-B14F-4D97-AF65-F5344CB8AC3E}">
        <p14:creationId xmlns:p14="http://schemas.microsoft.com/office/powerpoint/2010/main" xmlns="" val="328635735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free-powerpoint-templates-design.com/free-powerpoint-templates-desig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65376" y="3810000"/>
            <a:ext cx="5626224" cy="584775"/>
          </a:xfrm>
          <a:prstGeom prst="rect">
            <a:avLst/>
          </a:prstGeom>
          <a:noFill/>
        </p:spPr>
        <p:txBody>
          <a:bodyPr wrap="square">
            <a:spAutoFit/>
          </a:bodyPr>
          <a:lstStyle/>
          <a:p>
            <a:pPr algn="r">
              <a:defRPr/>
            </a:pPr>
            <a:r>
              <a:rPr lang="en-US" altLang="ko-KR" sz="3200" b="1" dirty="0" smtClean="0">
                <a:latin typeface="Arial" pitchFamily="34" charset="0"/>
                <a:ea typeface="맑은 고딕" pitchFamily="50" charset="-127"/>
                <a:cs typeface="Arial" pitchFamily="34" charset="0"/>
              </a:rPr>
              <a:t>Registers and Counters</a:t>
            </a:r>
          </a:p>
        </p:txBody>
      </p:sp>
      <p:sp>
        <p:nvSpPr>
          <p:cNvPr id="5" name="TextBox 1"/>
          <p:cNvSpPr txBox="1">
            <a:spLocks noChangeArrowheads="1"/>
          </p:cNvSpPr>
          <p:nvPr/>
        </p:nvSpPr>
        <p:spPr bwMode="auto">
          <a:xfrm>
            <a:off x="2590800" y="2564904"/>
            <a:ext cx="6193160" cy="923330"/>
          </a:xfrm>
          <a:prstGeom prst="rect">
            <a:avLst/>
          </a:prstGeom>
          <a:noFill/>
          <a:ln w="9525">
            <a:noFill/>
            <a:miter lim="800000"/>
            <a:headEnd/>
            <a:tailEnd/>
          </a:ln>
        </p:spPr>
        <p:txBody>
          <a:bodyPr wrap="square">
            <a:spAutoFit/>
          </a:bodyPr>
          <a:lstStyle/>
          <a:p>
            <a:pPr algn="r"/>
            <a:r>
              <a:rPr lang="en-US" altLang="ko-KR" sz="5400" b="1" dirty="0" smtClean="0">
                <a:latin typeface="Arial" pitchFamily="34" charset="0"/>
                <a:ea typeface="맑은 고딕" pitchFamily="50" charset="-127"/>
                <a:cs typeface="Arial" pitchFamily="34" charset="0"/>
              </a:rPr>
              <a:t>Unit 4</a:t>
            </a:r>
          </a:p>
        </p:txBody>
      </p:sp>
      <p:sp>
        <p:nvSpPr>
          <p:cNvPr id="7" name="TextBox 6">
            <a:hlinkClick r:id="rId2"/>
          </p:cNvPr>
          <p:cNvSpPr txBox="1"/>
          <p:nvPr/>
        </p:nvSpPr>
        <p:spPr>
          <a:xfrm>
            <a:off x="0" y="5602069"/>
            <a:ext cx="9144000" cy="646331"/>
          </a:xfrm>
          <a:prstGeom prst="rect">
            <a:avLst/>
          </a:prstGeom>
          <a:noFill/>
        </p:spPr>
        <p:txBody>
          <a:bodyPr wrap="square" rtlCol="0">
            <a:spAutoFit/>
          </a:bodyPr>
          <a:lstStyle/>
          <a:p>
            <a:pPr algn="ctr"/>
            <a:r>
              <a:rPr lang="en-US" altLang="ko-KR" sz="3600" b="1" dirty="0" smtClean="0">
                <a:solidFill>
                  <a:srgbClr val="C00000"/>
                </a:solidFill>
                <a:latin typeface="Arial" pitchFamily="34" charset="0"/>
                <a:cs typeface="Arial" pitchFamily="34" charset="0"/>
              </a:rPr>
              <a:t>Electronics Engineering Department</a:t>
            </a:r>
            <a:endParaRPr lang="ko-KR" altLang="en-US" sz="3600" b="1" dirty="0">
              <a:solidFill>
                <a:srgbClr val="C00000"/>
              </a:solidFill>
              <a:latin typeface="Arial" pitchFamily="34" charset="0"/>
              <a:cs typeface="Arial" pitchFamily="34" charset="0"/>
            </a:endParaRPr>
          </a:p>
        </p:txBody>
      </p:sp>
      <p:pic>
        <p:nvPicPr>
          <p:cNvPr id="1026" name="Picture 2" descr="C:\Users\MDC-1901\Desktop\1200px-NIT_Surat_Logo.svg.png"/>
          <p:cNvPicPr>
            <a:picLocks noChangeAspect="1" noChangeArrowheads="1"/>
          </p:cNvPicPr>
          <p:nvPr/>
        </p:nvPicPr>
        <p:blipFill>
          <a:blip r:embed="rId3" cstate="print"/>
          <a:srcRect/>
          <a:stretch>
            <a:fillRect/>
          </a:stretch>
        </p:blipFill>
        <p:spPr bwMode="auto">
          <a:xfrm>
            <a:off x="7537450" y="76200"/>
            <a:ext cx="1530350" cy="1469136"/>
          </a:xfrm>
          <a:prstGeom prst="rect">
            <a:avLst/>
          </a:prstGeom>
          <a:noFill/>
        </p:spPr>
      </p:pic>
      <p:sp>
        <p:nvSpPr>
          <p:cNvPr id="8" name="TextBox 7">
            <a:hlinkClick r:id="rId2"/>
          </p:cNvPr>
          <p:cNvSpPr txBox="1"/>
          <p:nvPr/>
        </p:nvSpPr>
        <p:spPr>
          <a:xfrm>
            <a:off x="152400" y="228600"/>
            <a:ext cx="2590800" cy="1138773"/>
          </a:xfrm>
          <a:prstGeom prst="rect">
            <a:avLst/>
          </a:prstGeom>
          <a:noFill/>
        </p:spPr>
        <p:txBody>
          <a:bodyPr wrap="square" rtlCol="0">
            <a:spAutoFit/>
          </a:bodyPr>
          <a:lstStyle/>
          <a:p>
            <a:pPr algn="ctr"/>
            <a:r>
              <a:rPr lang="en-US" altLang="ko-KR" sz="6800" b="1" dirty="0" smtClean="0">
                <a:solidFill>
                  <a:srgbClr val="C00000"/>
                </a:solidFill>
                <a:latin typeface="Arial" pitchFamily="34" charset="0"/>
                <a:cs typeface="Arial" pitchFamily="34" charset="0"/>
              </a:rPr>
              <a:t>DELD</a:t>
            </a:r>
            <a:endParaRPr lang="ko-KR" altLang="en-US" sz="6800" b="1" dirty="0">
              <a:solidFill>
                <a:srgbClr val="C00000"/>
              </a:solidFill>
              <a:latin typeface="Arial" pitchFamily="34" charset="0"/>
              <a:cs typeface="Arial" pitchFamily="34" charset="0"/>
            </a:endParaRPr>
          </a:p>
        </p:txBody>
      </p:sp>
    </p:spTree>
    <p:extLst>
      <p:ext uri="{BB962C8B-B14F-4D97-AF65-F5344CB8AC3E}">
        <p14:creationId xmlns:p14="http://schemas.microsoft.com/office/powerpoint/2010/main" xmlns="" val="19412217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Movement</a:t>
            </a:r>
            <a:endParaRPr lang="en-US" dirty="0"/>
          </a:p>
        </p:txBody>
      </p:sp>
      <p:pic>
        <p:nvPicPr>
          <p:cNvPr id="7170" name="Picture 2"/>
          <p:cNvPicPr>
            <a:picLocks noChangeAspect="1" noChangeArrowheads="1"/>
          </p:cNvPicPr>
          <p:nvPr/>
        </p:nvPicPr>
        <p:blipFill>
          <a:blip r:embed="rId2"/>
          <a:srcRect/>
          <a:stretch>
            <a:fillRect/>
          </a:stretch>
        </p:blipFill>
        <p:spPr bwMode="auto">
          <a:xfrm>
            <a:off x="182880" y="2057400"/>
            <a:ext cx="8732520" cy="306324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Movement Cont..</a:t>
            </a:r>
            <a:endParaRPr lang="en-US" dirty="0"/>
          </a:p>
        </p:txBody>
      </p:sp>
      <p:pic>
        <p:nvPicPr>
          <p:cNvPr id="8194" name="Picture 2"/>
          <p:cNvPicPr>
            <a:picLocks noChangeAspect="1" noChangeArrowheads="1"/>
          </p:cNvPicPr>
          <p:nvPr/>
        </p:nvPicPr>
        <p:blipFill>
          <a:blip r:embed="rId2"/>
          <a:srcRect/>
          <a:stretch>
            <a:fillRect/>
          </a:stretch>
        </p:blipFill>
        <p:spPr bwMode="auto">
          <a:xfrm>
            <a:off x="228600" y="2438400"/>
            <a:ext cx="8690317" cy="2778432"/>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Check</a:t>
            </a:r>
            <a:endParaRPr lang="en-US" dirty="0"/>
          </a:p>
        </p:txBody>
      </p:sp>
      <p:pic>
        <p:nvPicPr>
          <p:cNvPr id="9218" name="Picture 2"/>
          <p:cNvPicPr>
            <a:picLocks noChangeAspect="1" noChangeArrowheads="1"/>
          </p:cNvPicPr>
          <p:nvPr/>
        </p:nvPicPr>
        <p:blipFill>
          <a:blip r:embed="rId2"/>
          <a:srcRect/>
          <a:stretch>
            <a:fillRect/>
          </a:stretch>
        </p:blipFill>
        <p:spPr bwMode="auto">
          <a:xfrm>
            <a:off x="228600" y="1676400"/>
            <a:ext cx="8591214" cy="45720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pic>
        <p:nvPicPr>
          <p:cNvPr id="10242" name="Picture 2"/>
          <p:cNvPicPr>
            <a:picLocks noChangeAspect="1" noChangeArrowheads="1"/>
          </p:cNvPicPr>
          <p:nvPr/>
        </p:nvPicPr>
        <p:blipFill>
          <a:blip r:embed="rId2"/>
          <a:srcRect/>
          <a:stretch>
            <a:fillRect/>
          </a:stretch>
        </p:blipFill>
        <p:spPr bwMode="auto">
          <a:xfrm>
            <a:off x="1066800" y="1143000"/>
            <a:ext cx="7078394" cy="5638153"/>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In Parallel Out</a:t>
            </a:r>
            <a:endParaRPr lang="en-US" dirty="0"/>
          </a:p>
        </p:txBody>
      </p:sp>
      <p:pic>
        <p:nvPicPr>
          <p:cNvPr id="11266" name="Picture 2"/>
          <p:cNvPicPr>
            <a:picLocks noChangeAspect="1" noChangeArrowheads="1"/>
          </p:cNvPicPr>
          <p:nvPr/>
        </p:nvPicPr>
        <p:blipFill>
          <a:blip r:embed="rId2"/>
          <a:srcRect/>
          <a:stretch>
            <a:fillRect/>
          </a:stretch>
        </p:blipFill>
        <p:spPr bwMode="auto">
          <a:xfrm>
            <a:off x="304800" y="2133600"/>
            <a:ext cx="8432475" cy="3488788"/>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Check</a:t>
            </a:r>
            <a:endParaRPr lang="en-US" dirty="0"/>
          </a:p>
        </p:txBody>
      </p:sp>
      <p:pic>
        <p:nvPicPr>
          <p:cNvPr id="5" name="Picture 3"/>
          <p:cNvPicPr>
            <a:picLocks noChangeAspect="1" noChangeArrowheads="1"/>
          </p:cNvPicPr>
          <p:nvPr/>
        </p:nvPicPr>
        <p:blipFill>
          <a:blip r:embed="rId2"/>
          <a:srcRect/>
          <a:stretch>
            <a:fillRect/>
          </a:stretch>
        </p:blipFill>
        <p:spPr bwMode="auto">
          <a:xfrm>
            <a:off x="152400" y="2057400"/>
            <a:ext cx="8824443" cy="2584938"/>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pic>
        <p:nvPicPr>
          <p:cNvPr id="12290" name="Picture 2"/>
          <p:cNvPicPr>
            <a:picLocks noChangeAspect="1" noChangeArrowheads="1"/>
          </p:cNvPicPr>
          <p:nvPr/>
        </p:nvPicPr>
        <p:blipFill>
          <a:blip r:embed="rId2"/>
          <a:srcRect/>
          <a:stretch>
            <a:fillRect/>
          </a:stretch>
        </p:blipFill>
        <p:spPr bwMode="auto">
          <a:xfrm>
            <a:off x="609600" y="1371600"/>
            <a:ext cx="7778262" cy="5255148"/>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In Parallel Out</a:t>
            </a:r>
            <a:endParaRPr lang="en-US" dirty="0"/>
          </a:p>
        </p:txBody>
      </p:sp>
      <p:pic>
        <p:nvPicPr>
          <p:cNvPr id="13314" name="Picture 2"/>
          <p:cNvPicPr>
            <a:picLocks noChangeAspect="1" noChangeArrowheads="1"/>
          </p:cNvPicPr>
          <p:nvPr/>
        </p:nvPicPr>
        <p:blipFill>
          <a:blip r:embed="rId2"/>
          <a:srcRect/>
          <a:stretch>
            <a:fillRect/>
          </a:stretch>
        </p:blipFill>
        <p:spPr bwMode="auto">
          <a:xfrm>
            <a:off x="228600" y="1295400"/>
            <a:ext cx="8457869" cy="5274212"/>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In Serial Out</a:t>
            </a:r>
            <a:endParaRPr lang="en-US" dirty="0"/>
          </a:p>
        </p:txBody>
      </p:sp>
      <p:pic>
        <p:nvPicPr>
          <p:cNvPr id="7171" name="Picture 3"/>
          <p:cNvPicPr>
            <a:picLocks noChangeAspect="1" noChangeArrowheads="1"/>
          </p:cNvPicPr>
          <p:nvPr/>
        </p:nvPicPr>
        <p:blipFill>
          <a:blip r:embed="rId2"/>
          <a:srcRect l="2521" r="1687"/>
          <a:stretch>
            <a:fillRect/>
          </a:stretch>
        </p:blipFill>
        <p:spPr bwMode="auto">
          <a:xfrm>
            <a:off x="76200" y="1981199"/>
            <a:ext cx="8915235" cy="3294185"/>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Bidirectional Shift Register</a:t>
            </a:r>
            <a:endParaRPr lang="en-US" dirty="0"/>
          </a:p>
        </p:txBody>
      </p:sp>
      <p:pic>
        <p:nvPicPr>
          <p:cNvPr id="1026" name="Picture 2"/>
          <p:cNvPicPr>
            <a:picLocks noChangeAspect="1" noChangeArrowheads="1"/>
          </p:cNvPicPr>
          <p:nvPr/>
        </p:nvPicPr>
        <p:blipFill>
          <a:blip r:embed="rId2"/>
          <a:srcRect/>
          <a:stretch>
            <a:fillRect/>
          </a:stretch>
        </p:blipFill>
        <p:spPr bwMode="auto">
          <a:xfrm>
            <a:off x="76200" y="1838325"/>
            <a:ext cx="8801100" cy="4257675"/>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Registers</a:t>
            </a:r>
            <a:endParaRPr lang="en-US" dirty="0"/>
          </a:p>
        </p:txBody>
      </p:sp>
      <p:sp>
        <p:nvSpPr>
          <p:cNvPr id="4" name="Content Placeholder 3"/>
          <p:cNvSpPr>
            <a:spLocks noGrp="1"/>
          </p:cNvSpPr>
          <p:nvPr>
            <p:ph idx="10"/>
          </p:nvPr>
        </p:nvSpPr>
        <p:spPr>
          <a:xfrm>
            <a:off x="0" y="2276872"/>
            <a:ext cx="8915400" cy="3600400"/>
          </a:xfrm>
        </p:spPr>
        <p:txBody>
          <a:bodyPr/>
          <a:lstStyle/>
          <a:p>
            <a:pPr algn="just">
              <a:buFont typeface="Wingdings" pitchFamily="2" charset="2"/>
              <a:buChar char="q"/>
            </a:pPr>
            <a:r>
              <a:rPr lang="en-US" sz="2400" dirty="0" smtClean="0"/>
              <a:t> An Array of Flip-Flops used to store binary information</a:t>
            </a:r>
          </a:p>
          <a:p>
            <a:pPr algn="just">
              <a:buFont typeface="Wingdings" pitchFamily="2" charset="2"/>
              <a:buChar char="q"/>
            </a:pPr>
            <a:r>
              <a:rPr lang="en-US" sz="2400" dirty="0" smtClean="0"/>
              <a:t> No. of Flip-Flops will be equal to the no of bits required  to store the information</a:t>
            </a:r>
          </a:p>
          <a:p>
            <a:pPr algn="just">
              <a:buFont typeface="Wingdings" pitchFamily="2" charset="2"/>
              <a:buChar char="q"/>
            </a:pPr>
            <a:r>
              <a:rPr lang="en-US" sz="2400" dirty="0" smtClean="0"/>
              <a:t> Data can be entered serially or </a:t>
            </a:r>
            <a:r>
              <a:rPr lang="en-US" sz="2400" dirty="0" err="1" smtClean="0"/>
              <a:t>parallely</a:t>
            </a:r>
            <a:endParaRPr lang="en-US" sz="2400" dirty="0" smtClean="0"/>
          </a:p>
          <a:p>
            <a:pPr algn="just">
              <a:buFont typeface="Wingdings" pitchFamily="2" charset="2"/>
              <a:buChar char="q"/>
            </a:pPr>
            <a:r>
              <a:rPr lang="en-US" sz="2400" dirty="0" smtClean="0"/>
              <a:t> It can also be used for Data movement</a:t>
            </a:r>
          </a:p>
          <a:p>
            <a:pPr algn="just">
              <a:buFont typeface="Wingdings" pitchFamily="2" charset="2"/>
              <a:buChar char="q"/>
            </a:pPr>
            <a:r>
              <a:rPr lang="en-US" sz="2400" dirty="0" smtClean="0"/>
              <a:t> Basically know as shift register, it shifts it output every    clock pulse </a:t>
            </a:r>
          </a:p>
          <a:p>
            <a:pPr algn="just">
              <a:buFont typeface="Wingdings" pitchFamily="2" charset="2"/>
              <a:buChar char="q"/>
            </a:pPr>
            <a:endParaRPr lang="en-US" sz="2400" dirty="0" smtClean="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Check</a:t>
            </a:r>
            <a:endParaRPr lang="en-US" dirty="0"/>
          </a:p>
        </p:txBody>
      </p:sp>
      <p:sp>
        <p:nvSpPr>
          <p:cNvPr id="3" name="Content Placeholder 2"/>
          <p:cNvSpPr>
            <a:spLocks noGrp="1"/>
          </p:cNvSpPr>
          <p:nvPr>
            <p:ph idx="1"/>
          </p:nvPr>
        </p:nvSpPr>
        <p:spPr>
          <a:xfrm>
            <a:off x="152400" y="1600200"/>
            <a:ext cx="8686800" cy="990600"/>
          </a:xfrm>
        </p:spPr>
        <p:txBody>
          <a:bodyPr/>
          <a:lstStyle/>
          <a:p>
            <a:pPr algn="just"/>
            <a:r>
              <a:rPr lang="en-US" b="1" dirty="0" smtClean="0"/>
              <a:t>Assume that Q0 = 1, Q1 = 1, Q2 = 0, and Q3 = 1 and that the serial data-input line is LOW. Determine the state of the shift register</a:t>
            </a:r>
            <a:endParaRPr lang="en-US" b="1" dirty="0"/>
          </a:p>
        </p:txBody>
      </p:sp>
      <p:pic>
        <p:nvPicPr>
          <p:cNvPr id="2051" name="Picture 3"/>
          <p:cNvPicPr>
            <a:picLocks noChangeAspect="1" noChangeArrowheads="1"/>
          </p:cNvPicPr>
          <p:nvPr/>
        </p:nvPicPr>
        <p:blipFill>
          <a:blip r:embed="rId2"/>
          <a:srcRect/>
          <a:stretch>
            <a:fillRect/>
          </a:stretch>
        </p:blipFill>
        <p:spPr bwMode="auto">
          <a:xfrm>
            <a:off x="76200" y="3428999"/>
            <a:ext cx="8915713" cy="1494693"/>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pic>
        <p:nvPicPr>
          <p:cNvPr id="3074" name="Picture 2"/>
          <p:cNvPicPr>
            <a:picLocks noChangeAspect="1" noChangeArrowheads="1"/>
          </p:cNvPicPr>
          <p:nvPr/>
        </p:nvPicPr>
        <p:blipFill>
          <a:blip r:embed="rId2"/>
          <a:srcRect/>
          <a:stretch>
            <a:fillRect/>
          </a:stretch>
        </p:blipFill>
        <p:spPr bwMode="auto">
          <a:xfrm>
            <a:off x="76199" y="1676400"/>
            <a:ext cx="8938709" cy="44958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Multiplexer</a:t>
            </a:r>
            <a:endParaRPr lang="en-US" dirty="0"/>
          </a:p>
        </p:txBody>
      </p:sp>
      <p:pic>
        <p:nvPicPr>
          <p:cNvPr id="8194" name="Picture 2" descr="Digital Circuits - Multiplexers - Tutorialspoint"/>
          <p:cNvPicPr>
            <a:picLocks noChangeAspect="1" noChangeArrowheads="1"/>
          </p:cNvPicPr>
          <p:nvPr/>
        </p:nvPicPr>
        <p:blipFill>
          <a:blip r:embed="rId2"/>
          <a:srcRect/>
          <a:stretch>
            <a:fillRect/>
          </a:stretch>
        </p:blipFill>
        <p:spPr bwMode="auto">
          <a:xfrm>
            <a:off x="152400" y="1828800"/>
            <a:ext cx="8799534" cy="428244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Shift Register</a:t>
            </a:r>
            <a:endParaRPr lang="en-US" dirty="0"/>
          </a:p>
        </p:txBody>
      </p:sp>
      <p:pic>
        <p:nvPicPr>
          <p:cNvPr id="46084" name="Picture 4"/>
          <p:cNvPicPr>
            <a:picLocks noChangeAspect="1" noChangeArrowheads="1"/>
          </p:cNvPicPr>
          <p:nvPr/>
        </p:nvPicPr>
        <p:blipFill>
          <a:blip r:embed="rId2"/>
          <a:srcRect/>
          <a:stretch>
            <a:fillRect/>
          </a:stretch>
        </p:blipFill>
        <p:spPr bwMode="auto">
          <a:xfrm>
            <a:off x="533400" y="1219199"/>
            <a:ext cx="7902526" cy="5461907"/>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Modes (Universal Shift Register)</a:t>
            </a:r>
            <a:endParaRPr lang="en-US" sz="3600" dirty="0"/>
          </a:p>
        </p:txBody>
      </p:sp>
      <p:pic>
        <p:nvPicPr>
          <p:cNvPr id="47106" name="Picture 2"/>
          <p:cNvPicPr>
            <a:picLocks noChangeAspect="1" noChangeArrowheads="1"/>
          </p:cNvPicPr>
          <p:nvPr/>
        </p:nvPicPr>
        <p:blipFill>
          <a:blip r:embed="rId2"/>
          <a:srcRect/>
          <a:stretch>
            <a:fillRect/>
          </a:stretch>
        </p:blipFill>
        <p:spPr bwMode="auto">
          <a:xfrm>
            <a:off x="304800" y="2057400"/>
            <a:ext cx="8610600" cy="371475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For Time Delay</a:t>
            </a:r>
            <a:endParaRPr lang="en-US" dirty="0"/>
          </a:p>
        </p:txBody>
      </p:sp>
      <p:pic>
        <p:nvPicPr>
          <p:cNvPr id="4098" name="Picture 2"/>
          <p:cNvPicPr>
            <a:picLocks noChangeAspect="1" noChangeArrowheads="1"/>
          </p:cNvPicPr>
          <p:nvPr/>
        </p:nvPicPr>
        <p:blipFill>
          <a:blip r:embed="rId2"/>
          <a:srcRect/>
          <a:stretch>
            <a:fillRect/>
          </a:stretch>
        </p:blipFill>
        <p:spPr bwMode="auto">
          <a:xfrm>
            <a:off x="152400" y="1838178"/>
            <a:ext cx="8858850" cy="4334022"/>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Check</a:t>
            </a:r>
            <a:endParaRPr lang="en-US" dirty="0"/>
          </a:p>
        </p:txBody>
      </p:sp>
      <p:pic>
        <p:nvPicPr>
          <p:cNvPr id="5122" name="Picture 2"/>
          <p:cNvPicPr>
            <a:picLocks noChangeAspect="1" noChangeArrowheads="1"/>
          </p:cNvPicPr>
          <p:nvPr/>
        </p:nvPicPr>
        <p:blipFill>
          <a:blip r:embed="rId2"/>
          <a:srcRect/>
          <a:stretch>
            <a:fillRect/>
          </a:stretch>
        </p:blipFill>
        <p:spPr bwMode="auto">
          <a:xfrm>
            <a:off x="685800" y="2209800"/>
            <a:ext cx="7490299" cy="3657601"/>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1022252" y="1200812"/>
            <a:ext cx="6978748" cy="5504788"/>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Counters</a:t>
            </a:r>
            <a:endParaRPr lang="en-US" dirty="0"/>
          </a:p>
        </p:txBody>
      </p:sp>
      <p:sp>
        <p:nvSpPr>
          <p:cNvPr id="3" name="Content Placeholder 2"/>
          <p:cNvSpPr>
            <a:spLocks noGrp="1"/>
          </p:cNvSpPr>
          <p:nvPr>
            <p:ph idx="1"/>
          </p:nvPr>
        </p:nvSpPr>
        <p:spPr>
          <a:xfrm>
            <a:off x="457200" y="1371600"/>
            <a:ext cx="8229600" cy="460648"/>
          </a:xfrm>
        </p:spPr>
        <p:txBody>
          <a:bodyPr/>
          <a:lstStyle/>
          <a:p>
            <a:pPr algn="ctr"/>
            <a:r>
              <a:rPr lang="en-US" b="1" dirty="0" smtClean="0"/>
              <a:t>Ripple/Asynchronous/Serial Counters</a:t>
            </a:r>
            <a:endParaRPr lang="en-US" b="1" dirty="0"/>
          </a:p>
        </p:txBody>
      </p:sp>
      <p:sp>
        <p:nvSpPr>
          <p:cNvPr id="4" name="Content Placeholder 3"/>
          <p:cNvSpPr>
            <a:spLocks noGrp="1"/>
          </p:cNvSpPr>
          <p:nvPr>
            <p:ph idx="10"/>
          </p:nvPr>
        </p:nvSpPr>
        <p:spPr>
          <a:xfrm>
            <a:off x="-152400" y="2133600"/>
            <a:ext cx="9144000" cy="3600400"/>
          </a:xfrm>
        </p:spPr>
        <p:txBody>
          <a:bodyPr/>
          <a:lstStyle/>
          <a:p>
            <a:pPr algn="just">
              <a:buFont typeface="Wingdings" pitchFamily="2" charset="2"/>
              <a:buChar char="q"/>
            </a:pPr>
            <a:r>
              <a:rPr lang="en-US" sz="1800" b="1" dirty="0" smtClean="0"/>
              <a:t> Cascaded arrangement of Flip-Flops where the output of one Flip-Flop      drives the input of the following Flip-Flop. </a:t>
            </a:r>
          </a:p>
          <a:p>
            <a:pPr algn="just">
              <a:buFont typeface="Wingdings" pitchFamily="2" charset="2"/>
              <a:buChar char="q"/>
            </a:pPr>
            <a:r>
              <a:rPr lang="en-US" sz="1800" b="1" dirty="0" smtClean="0"/>
              <a:t> The clock input to any subsequent flip-flop comes from the output of its    immediately preceding flip-flop. For instance, the output of the first flip-flop acts as the clock input to the second flip-flop, the output of the second         flip-flop feeds the clock input of the third flip-flop and so on. </a:t>
            </a:r>
          </a:p>
          <a:p>
            <a:pPr algn="just">
              <a:buFont typeface="Wingdings" pitchFamily="2" charset="2"/>
              <a:buChar char="q"/>
            </a:pPr>
            <a:r>
              <a:rPr lang="en-US" sz="1800" b="1" dirty="0" smtClean="0"/>
              <a:t> The modulus (MOD number) of a counter is the number of unique states it goes through before it comes back to the initial state to repeat the count      sequence. </a:t>
            </a:r>
          </a:p>
          <a:p>
            <a:pPr algn="just">
              <a:buFont typeface="Wingdings" pitchFamily="2" charset="2"/>
              <a:buChar char="q"/>
            </a:pPr>
            <a:r>
              <a:rPr lang="en-US" sz="1800" b="1" dirty="0" smtClean="0"/>
              <a:t> An n-bit counter that counts through all its natural states and does not      skip any of the states has a modulus of 2n. </a:t>
            </a:r>
          </a:p>
          <a:p>
            <a:pPr algn="just">
              <a:buFont typeface="Wingdings" pitchFamily="2" charset="2"/>
              <a:buChar char="q"/>
            </a:pPr>
            <a:r>
              <a:rPr lang="en-US" sz="1800" b="1" dirty="0" smtClean="0"/>
              <a:t> We can see that such counters have a modulus that is an integral power of 2, that is, 2, 4, 8, 16 and so on. </a:t>
            </a:r>
          </a:p>
          <a:p>
            <a:pPr algn="just">
              <a:buFont typeface="Wingdings" pitchFamily="2" charset="2"/>
              <a:buChar char="q"/>
            </a:pPr>
            <a:r>
              <a:rPr lang="en-US" sz="1800" b="1" dirty="0" smtClean="0"/>
              <a:t> These can be modified with the help of additional combinational logic to    get a modulus of less than 2n.</a:t>
            </a:r>
          </a:p>
          <a:p>
            <a:endParaRPr lang="en-US" sz="1800"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Modulus</a:t>
            </a:r>
            <a:endParaRPr lang="en-US" dirty="0"/>
          </a:p>
        </p:txBody>
      </p:sp>
      <p:sp>
        <p:nvSpPr>
          <p:cNvPr id="4" name="Content Placeholder 3"/>
          <p:cNvSpPr>
            <a:spLocks noGrp="1"/>
          </p:cNvSpPr>
          <p:nvPr>
            <p:ph idx="10"/>
          </p:nvPr>
        </p:nvSpPr>
        <p:spPr>
          <a:xfrm>
            <a:off x="-152400" y="1752600"/>
            <a:ext cx="9144000" cy="3600400"/>
          </a:xfrm>
        </p:spPr>
        <p:txBody>
          <a:bodyPr/>
          <a:lstStyle/>
          <a:p>
            <a:pPr algn="just">
              <a:buFont typeface="Wingdings" pitchFamily="2" charset="2"/>
              <a:buChar char="q"/>
            </a:pPr>
            <a:r>
              <a:rPr lang="en-US" sz="2000" b="1" dirty="0" smtClean="0"/>
              <a:t>  To determine the number of flip-flops required to build a counter having a given modulus, identify the smallest integer m that is either equal to or greater than the desired modulus and is also equal to an   integral power of 2. For instance, if the desired modulus is 10, which   is the case in a decade counter, the smallest integer greater than or   equal to 10 and which is also an integral power of 2 is 16. The          number of flip-flops in this case would be 4, as 16 = 24.</a:t>
            </a:r>
          </a:p>
        </p:txBody>
      </p:sp>
      <p:pic>
        <p:nvPicPr>
          <p:cNvPr id="2050" name="Picture 2"/>
          <p:cNvPicPr>
            <a:picLocks noChangeAspect="1" noChangeArrowheads="1"/>
          </p:cNvPicPr>
          <p:nvPr/>
        </p:nvPicPr>
        <p:blipFill>
          <a:blip r:embed="rId2"/>
          <a:srcRect/>
          <a:stretch>
            <a:fillRect/>
          </a:stretch>
        </p:blipFill>
        <p:spPr bwMode="auto">
          <a:xfrm>
            <a:off x="2743200" y="4705350"/>
            <a:ext cx="3609975" cy="93345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4" name="Content Placeholder 3"/>
          <p:cNvSpPr>
            <a:spLocks noGrp="1"/>
          </p:cNvSpPr>
          <p:nvPr>
            <p:ph idx="10"/>
          </p:nvPr>
        </p:nvSpPr>
        <p:spPr/>
        <p:txBody>
          <a:bodyPr/>
          <a:lstStyle/>
          <a:p>
            <a:pPr>
              <a:buFont typeface="Wingdings" pitchFamily="2" charset="2"/>
              <a:buChar char="q"/>
            </a:pPr>
            <a:r>
              <a:rPr lang="en-US" sz="2400" dirty="0" smtClean="0"/>
              <a:t>  Serial In Serial Out</a:t>
            </a:r>
          </a:p>
          <a:p>
            <a:pPr>
              <a:buFont typeface="Wingdings" pitchFamily="2" charset="2"/>
              <a:buChar char="q"/>
            </a:pPr>
            <a:r>
              <a:rPr lang="en-US" sz="2400" dirty="0" smtClean="0"/>
              <a:t>  Serial In Parallel Out</a:t>
            </a:r>
          </a:p>
          <a:p>
            <a:pPr>
              <a:buFont typeface="Wingdings" pitchFamily="2" charset="2"/>
              <a:buChar char="q"/>
            </a:pPr>
            <a:r>
              <a:rPr lang="en-US" sz="2400" dirty="0" smtClean="0"/>
              <a:t>  Parallel In Serial Out</a:t>
            </a:r>
          </a:p>
          <a:p>
            <a:pPr>
              <a:buFont typeface="Wingdings" pitchFamily="2" charset="2"/>
              <a:buChar char="q"/>
            </a:pPr>
            <a:r>
              <a:rPr lang="en-US" sz="2400" dirty="0" smtClean="0"/>
              <a:t>  Parallel In Parallel Out</a:t>
            </a:r>
          </a:p>
          <a:p>
            <a:pPr>
              <a:buFont typeface="Wingdings" pitchFamily="2" charset="2"/>
              <a:buChar char="q"/>
            </a:pPr>
            <a:endParaRPr lang="en-US" sz="2400" dirty="0" smtClean="0"/>
          </a:p>
          <a:p>
            <a:pPr>
              <a:buFont typeface="Wingdings" pitchFamily="2" charset="2"/>
              <a:buChar char="q"/>
            </a:pPr>
            <a:endParaRPr lang="en-US" sz="2400" dirty="0" smtClean="0"/>
          </a:p>
          <a:p>
            <a:pPr>
              <a:buFont typeface="Wingdings" pitchFamily="2" charset="2"/>
              <a:buChar char="q"/>
            </a:pPr>
            <a:r>
              <a:rPr lang="en-US" sz="2400" dirty="0" smtClean="0"/>
              <a:t>  Shift Left</a:t>
            </a:r>
          </a:p>
          <a:p>
            <a:pPr>
              <a:buFont typeface="Wingdings" pitchFamily="2" charset="2"/>
              <a:buChar char="q"/>
            </a:pPr>
            <a:r>
              <a:rPr lang="en-US" sz="2400" dirty="0" smtClean="0"/>
              <a:t>  Shift Right</a:t>
            </a:r>
            <a:endParaRPr 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Check</a:t>
            </a:r>
            <a:endParaRPr lang="en-US" dirty="0"/>
          </a:p>
        </p:txBody>
      </p:sp>
      <p:sp>
        <p:nvSpPr>
          <p:cNvPr id="4" name="Content Placeholder 3"/>
          <p:cNvSpPr>
            <a:spLocks noGrp="1"/>
          </p:cNvSpPr>
          <p:nvPr>
            <p:ph idx="10"/>
          </p:nvPr>
        </p:nvSpPr>
        <p:spPr>
          <a:xfrm>
            <a:off x="-304800" y="2209800"/>
            <a:ext cx="9372600" cy="2599928"/>
          </a:xfrm>
        </p:spPr>
        <p:txBody>
          <a:bodyPr/>
          <a:lstStyle/>
          <a:p>
            <a:pPr algn="just"/>
            <a:r>
              <a:rPr lang="en-US" sz="2400" dirty="0" smtClean="0">
                <a:latin typeface="+mj-lt"/>
              </a:rPr>
              <a:t>It is desired to design a binary ripple counter that is  capable   of counting the number of items passing on a   conveyor belt. Each time an item passes a given point, a pulse is generated   that can be used as a clock input. If the maximum number of   items to be counted is 6000, determine the number of           flip-flops required.</a:t>
            </a:r>
            <a:endParaRPr lang="en-US" sz="2400" dirty="0">
              <a:latin typeface="+mj-l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of Frequency Division</a:t>
            </a:r>
            <a:endParaRPr lang="en-US" dirty="0"/>
          </a:p>
        </p:txBody>
      </p:sp>
      <p:pic>
        <p:nvPicPr>
          <p:cNvPr id="16386" name="Picture 2"/>
          <p:cNvPicPr>
            <a:picLocks noChangeAspect="1" noChangeArrowheads="1"/>
          </p:cNvPicPr>
          <p:nvPr/>
        </p:nvPicPr>
        <p:blipFill>
          <a:blip r:embed="rId2"/>
          <a:srcRect l="24012" t="36458" r="10981" b="22917"/>
          <a:stretch>
            <a:fillRect/>
          </a:stretch>
        </p:blipFill>
        <p:spPr bwMode="auto">
          <a:xfrm>
            <a:off x="99646" y="2133600"/>
            <a:ext cx="8891954" cy="31242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Bit NET Up Counter</a:t>
            </a:r>
            <a:endParaRPr lang="en-US" dirty="0"/>
          </a:p>
        </p:txBody>
      </p:sp>
      <p:pic>
        <p:nvPicPr>
          <p:cNvPr id="3075" name="Picture 3"/>
          <p:cNvPicPr>
            <a:picLocks noChangeAspect="1" noChangeArrowheads="1"/>
          </p:cNvPicPr>
          <p:nvPr/>
        </p:nvPicPr>
        <p:blipFill>
          <a:blip r:embed="rId2"/>
          <a:srcRect l="24231" t="26042" r="22474" b="26042"/>
          <a:stretch>
            <a:fillRect/>
          </a:stretch>
        </p:blipFill>
        <p:spPr bwMode="auto">
          <a:xfrm>
            <a:off x="1066800" y="2209800"/>
            <a:ext cx="6934200" cy="350520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Bit NET Up Counter</a:t>
            </a:r>
            <a:endParaRPr lang="en-US" dirty="0"/>
          </a:p>
        </p:txBody>
      </p:sp>
      <p:graphicFrame>
        <p:nvGraphicFramePr>
          <p:cNvPr id="5" name="Table 4"/>
          <p:cNvGraphicFramePr>
            <a:graphicFrameLocks noGrp="1"/>
          </p:cNvGraphicFramePr>
          <p:nvPr/>
        </p:nvGraphicFramePr>
        <p:xfrm>
          <a:off x="762000" y="1524000"/>
          <a:ext cx="7620000" cy="4724400"/>
        </p:xfrm>
        <a:graphic>
          <a:graphicData uri="http://schemas.openxmlformats.org/drawingml/2006/table">
            <a:tbl>
              <a:tblPr firstRow="1" bandRow="1">
                <a:tableStyleId>{5940675A-B579-460E-94D1-54222C63F5DA}</a:tableStyleId>
              </a:tblPr>
              <a:tblGrid>
                <a:gridCol w="2540000"/>
                <a:gridCol w="2540000"/>
                <a:gridCol w="2540000"/>
              </a:tblGrid>
              <a:tr h="787400">
                <a:tc>
                  <a:txBody>
                    <a:bodyPr/>
                    <a:lstStyle/>
                    <a:p>
                      <a:pPr algn="ctr"/>
                      <a:r>
                        <a:rPr lang="en-US" sz="3200" b="1" dirty="0" smtClean="0"/>
                        <a:t>Clock</a:t>
                      </a:r>
                      <a:r>
                        <a:rPr lang="en-US" sz="3200" b="1" baseline="0" dirty="0" smtClean="0"/>
                        <a:t> Pulse</a:t>
                      </a:r>
                      <a:endParaRPr lang="en-US" sz="3200" b="1" dirty="0"/>
                    </a:p>
                  </a:txBody>
                  <a:tcPr anchor="ctr"/>
                </a:tc>
                <a:tc>
                  <a:txBody>
                    <a:bodyPr/>
                    <a:lstStyle/>
                    <a:p>
                      <a:pPr algn="ctr"/>
                      <a:r>
                        <a:rPr lang="en-US" sz="3200" b="1" dirty="0" smtClean="0"/>
                        <a:t>Q2</a:t>
                      </a:r>
                      <a:endParaRPr lang="en-US" sz="3200" b="1" dirty="0"/>
                    </a:p>
                  </a:txBody>
                  <a:tcPr anchor="ctr"/>
                </a:tc>
                <a:tc>
                  <a:txBody>
                    <a:bodyPr/>
                    <a:lstStyle/>
                    <a:p>
                      <a:pPr algn="ctr"/>
                      <a:r>
                        <a:rPr lang="en-US" sz="3200" b="1" dirty="0" smtClean="0"/>
                        <a:t>Q1</a:t>
                      </a:r>
                      <a:endParaRPr lang="en-US" sz="3200" b="1" dirty="0"/>
                    </a:p>
                  </a:txBody>
                  <a:tcPr anchor="ctr"/>
                </a:tc>
              </a:tr>
              <a:tr h="787400">
                <a:tc>
                  <a:txBody>
                    <a:bodyPr/>
                    <a:lstStyle/>
                    <a:p>
                      <a:pPr algn="ctr"/>
                      <a:r>
                        <a:rPr lang="en-US" sz="3200" b="0" dirty="0" smtClean="0"/>
                        <a:t>0</a:t>
                      </a:r>
                      <a:endParaRPr lang="en-US" sz="3200" b="0" dirty="0"/>
                    </a:p>
                  </a:txBody>
                  <a:tcPr anchor="ctr"/>
                </a:tc>
                <a:tc>
                  <a:txBody>
                    <a:bodyPr/>
                    <a:lstStyle/>
                    <a:p>
                      <a:pPr algn="ctr"/>
                      <a:r>
                        <a:rPr lang="en-US" sz="3200" b="0" dirty="0" smtClean="0"/>
                        <a:t>0</a:t>
                      </a:r>
                      <a:endParaRPr lang="en-US" sz="3200" b="0" dirty="0"/>
                    </a:p>
                  </a:txBody>
                  <a:tcPr anchor="ctr"/>
                </a:tc>
                <a:tc>
                  <a:txBody>
                    <a:bodyPr/>
                    <a:lstStyle/>
                    <a:p>
                      <a:pPr algn="ctr"/>
                      <a:r>
                        <a:rPr lang="en-US" sz="3200" b="0" dirty="0" smtClean="0"/>
                        <a:t>0</a:t>
                      </a:r>
                      <a:endParaRPr lang="en-US" sz="3200" b="0" dirty="0"/>
                    </a:p>
                  </a:txBody>
                  <a:tcPr anchor="ctr"/>
                </a:tc>
              </a:tr>
              <a:tr h="787400">
                <a:tc>
                  <a:txBody>
                    <a:bodyPr/>
                    <a:lstStyle/>
                    <a:p>
                      <a:pPr algn="ctr"/>
                      <a:r>
                        <a:rPr lang="en-US" sz="3200" b="0" dirty="0" smtClean="0"/>
                        <a:t>1</a:t>
                      </a:r>
                      <a:endParaRPr lang="en-US" sz="3200" b="0" dirty="0"/>
                    </a:p>
                  </a:txBody>
                  <a:tcPr anchor="ctr"/>
                </a:tc>
                <a:tc>
                  <a:txBody>
                    <a:bodyPr/>
                    <a:lstStyle/>
                    <a:p>
                      <a:pPr algn="ctr"/>
                      <a:r>
                        <a:rPr lang="en-US" sz="3200" b="0" dirty="0" smtClean="0"/>
                        <a:t>0</a:t>
                      </a:r>
                      <a:endParaRPr lang="en-US" sz="3200" b="0" dirty="0"/>
                    </a:p>
                  </a:txBody>
                  <a:tcPr anchor="ctr"/>
                </a:tc>
                <a:tc>
                  <a:txBody>
                    <a:bodyPr/>
                    <a:lstStyle/>
                    <a:p>
                      <a:pPr algn="ctr"/>
                      <a:r>
                        <a:rPr lang="en-US" sz="3200" b="0" dirty="0" smtClean="0"/>
                        <a:t>1</a:t>
                      </a:r>
                      <a:endParaRPr lang="en-US" sz="3200" b="0" dirty="0"/>
                    </a:p>
                  </a:txBody>
                  <a:tcPr anchor="ctr"/>
                </a:tc>
              </a:tr>
              <a:tr h="787400">
                <a:tc>
                  <a:txBody>
                    <a:bodyPr/>
                    <a:lstStyle/>
                    <a:p>
                      <a:pPr algn="ctr"/>
                      <a:r>
                        <a:rPr lang="en-US" sz="3200" b="0" dirty="0" smtClean="0"/>
                        <a:t>2</a:t>
                      </a:r>
                      <a:endParaRPr lang="en-US" sz="3200" b="0" dirty="0"/>
                    </a:p>
                  </a:txBody>
                  <a:tcPr anchor="ctr"/>
                </a:tc>
                <a:tc>
                  <a:txBody>
                    <a:bodyPr/>
                    <a:lstStyle/>
                    <a:p>
                      <a:pPr algn="ctr"/>
                      <a:r>
                        <a:rPr lang="en-US" sz="3200" b="0" dirty="0" smtClean="0"/>
                        <a:t>1</a:t>
                      </a:r>
                      <a:endParaRPr lang="en-US" sz="3200" b="0" dirty="0"/>
                    </a:p>
                  </a:txBody>
                  <a:tcPr anchor="ctr"/>
                </a:tc>
                <a:tc>
                  <a:txBody>
                    <a:bodyPr/>
                    <a:lstStyle/>
                    <a:p>
                      <a:pPr algn="ctr"/>
                      <a:r>
                        <a:rPr lang="en-US" sz="3200" b="0" dirty="0" smtClean="0"/>
                        <a:t>0</a:t>
                      </a:r>
                      <a:endParaRPr lang="en-US" sz="3200" b="0" dirty="0"/>
                    </a:p>
                  </a:txBody>
                  <a:tcPr anchor="ctr"/>
                </a:tc>
              </a:tr>
              <a:tr h="787400">
                <a:tc>
                  <a:txBody>
                    <a:bodyPr/>
                    <a:lstStyle/>
                    <a:p>
                      <a:pPr algn="ctr"/>
                      <a:r>
                        <a:rPr lang="en-US" sz="3200" b="0" dirty="0" smtClean="0"/>
                        <a:t>3</a:t>
                      </a:r>
                      <a:endParaRPr lang="en-US" sz="3200" b="0" dirty="0"/>
                    </a:p>
                  </a:txBody>
                  <a:tcPr anchor="ctr"/>
                </a:tc>
                <a:tc>
                  <a:txBody>
                    <a:bodyPr/>
                    <a:lstStyle/>
                    <a:p>
                      <a:pPr algn="ctr"/>
                      <a:r>
                        <a:rPr lang="en-US" sz="3200" b="0" dirty="0" smtClean="0"/>
                        <a:t>1</a:t>
                      </a:r>
                      <a:endParaRPr lang="en-US" sz="3200" b="0" dirty="0"/>
                    </a:p>
                  </a:txBody>
                  <a:tcPr anchor="ctr"/>
                </a:tc>
                <a:tc>
                  <a:txBody>
                    <a:bodyPr/>
                    <a:lstStyle/>
                    <a:p>
                      <a:pPr algn="ctr"/>
                      <a:r>
                        <a:rPr lang="en-US" sz="3200" b="0" dirty="0" smtClean="0"/>
                        <a:t>1</a:t>
                      </a:r>
                      <a:endParaRPr lang="en-US" sz="3200" b="0" dirty="0"/>
                    </a:p>
                  </a:txBody>
                  <a:tcPr anchor="ctr"/>
                </a:tc>
              </a:tr>
              <a:tr h="787400">
                <a:tc>
                  <a:txBody>
                    <a:bodyPr/>
                    <a:lstStyle/>
                    <a:p>
                      <a:pPr algn="ctr"/>
                      <a:r>
                        <a:rPr lang="en-US" sz="3200" b="0" dirty="0" smtClean="0"/>
                        <a:t>4</a:t>
                      </a:r>
                      <a:endParaRPr lang="en-US" sz="3200" b="0" dirty="0"/>
                    </a:p>
                  </a:txBody>
                  <a:tcPr anchor="ctr"/>
                </a:tc>
                <a:tc>
                  <a:txBody>
                    <a:bodyPr/>
                    <a:lstStyle/>
                    <a:p>
                      <a:pPr algn="ctr"/>
                      <a:r>
                        <a:rPr lang="en-US" sz="3200" b="0" dirty="0" smtClean="0"/>
                        <a:t>0</a:t>
                      </a:r>
                      <a:endParaRPr lang="en-US" sz="3200" b="0" dirty="0"/>
                    </a:p>
                  </a:txBody>
                  <a:tcPr anchor="ctr"/>
                </a:tc>
                <a:tc>
                  <a:txBody>
                    <a:bodyPr/>
                    <a:lstStyle/>
                    <a:p>
                      <a:pPr algn="ctr"/>
                      <a:r>
                        <a:rPr lang="en-US" sz="3200" b="0" dirty="0" smtClean="0"/>
                        <a:t>0</a:t>
                      </a:r>
                      <a:endParaRPr lang="en-US" sz="3200" b="0" dirty="0"/>
                    </a:p>
                  </a:txBody>
                  <a:tcPr anchor="ct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ChangeAspect="1" noChangeArrowheads="1"/>
          </p:cNvPicPr>
          <p:nvPr/>
        </p:nvPicPr>
        <p:blipFill>
          <a:blip r:embed="rId2"/>
          <a:srcRect l="50952" t="37500" r="10395" b="31250"/>
          <a:stretch>
            <a:fillRect/>
          </a:stretch>
        </p:blipFill>
        <p:spPr bwMode="auto">
          <a:xfrm>
            <a:off x="381000" y="1905000"/>
            <a:ext cx="8214360" cy="37338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 Bit NET Up Counter</a:t>
            </a:r>
            <a:endParaRPr lang="en-US" dirty="0"/>
          </a:p>
        </p:txBody>
      </p:sp>
      <p:graphicFrame>
        <p:nvGraphicFramePr>
          <p:cNvPr id="5" name="Table 4"/>
          <p:cNvGraphicFramePr>
            <a:graphicFrameLocks noGrp="1"/>
          </p:cNvGraphicFramePr>
          <p:nvPr/>
        </p:nvGraphicFramePr>
        <p:xfrm>
          <a:off x="1676400" y="1143000"/>
          <a:ext cx="6019800" cy="5588000"/>
        </p:xfrm>
        <a:graphic>
          <a:graphicData uri="http://schemas.openxmlformats.org/drawingml/2006/table">
            <a:tbl>
              <a:tblPr firstRow="1" bandRow="1">
                <a:tableStyleId>{5940675A-B579-460E-94D1-54222C63F5DA}</a:tableStyleId>
              </a:tblPr>
              <a:tblGrid>
                <a:gridCol w="2569427"/>
                <a:gridCol w="1211301"/>
                <a:gridCol w="1284713"/>
                <a:gridCol w="954359"/>
              </a:tblGrid>
              <a:tr h="558800">
                <a:tc>
                  <a:txBody>
                    <a:bodyPr/>
                    <a:lstStyle/>
                    <a:p>
                      <a:pPr algn="ctr"/>
                      <a:r>
                        <a:rPr lang="en-US" sz="2000" b="1" dirty="0" smtClean="0"/>
                        <a:t>Clock Pulse No.</a:t>
                      </a:r>
                      <a:endParaRPr lang="en-US" sz="2000" b="1" dirty="0"/>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sz="2000" b="1" dirty="0" smtClean="0"/>
                        <a:t>Q3</a:t>
                      </a:r>
                    </a:p>
                  </a:txBody>
                  <a:tcPr anchor="ctr"/>
                </a:tc>
                <a:tc>
                  <a:txBody>
                    <a:bodyPr/>
                    <a:lstStyle/>
                    <a:p>
                      <a:pPr algn="ctr"/>
                      <a:r>
                        <a:rPr lang="en-US" sz="2000" b="1" dirty="0" smtClean="0"/>
                        <a:t>Q2</a:t>
                      </a:r>
                      <a:endParaRPr lang="en-US" sz="2000" b="1" dirty="0"/>
                    </a:p>
                  </a:txBody>
                  <a:tcPr anchor="ctr"/>
                </a:tc>
                <a:tc>
                  <a:txBody>
                    <a:bodyPr/>
                    <a:lstStyle/>
                    <a:p>
                      <a:pPr algn="ctr"/>
                      <a:r>
                        <a:rPr lang="en-US" sz="2000" b="1" dirty="0" smtClean="0"/>
                        <a:t>Q1</a:t>
                      </a:r>
                      <a:endParaRPr lang="en-US" sz="2000" b="1" dirty="0"/>
                    </a:p>
                  </a:txBody>
                  <a:tcPr anchor="ctr"/>
                </a:tc>
              </a:tr>
              <a:tr h="558800">
                <a:tc>
                  <a:txBody>
                    <a:bodyPr/>
                    <a:lstStyle/>
                    <a:p>
                      <a:pPr algn="ctr"/>
                      <a:r>
                        <a:rPr lang="en-US" sz="2000" b="0" dirty="0" smtClean="0"/>
                        <a:t>0</a:t>
                      </a:r>
                      <a:endParaRPr lang="en-US" sz="2000" b="0" dirty="0"/>
                    </a:p>
                  </a:txBody>
                  <a:tcPr anchor="ctr"/>
                </a:tc>
                <a:tc>
                  <a:txBody>
                    <a:bodyPr/>
                    <a:lstStyle/>
                    <a:p>
                      <a:pPr algn="ctr"/>
                      <a:r>
                        <a:rPr lang="en-US" sz="2000" b="0" dirty="0" smtClean="0"/>
                        <a:t>0</a:t>
                      </a:r>
                      <a:endParaRPr lang="en-US" sz="2000" b="0" dirty="0"/>
                    </a:p>
                  </a:txBody>
                  <a:tcPr anchor="ctr"/>
                </a:tc>
                <a:tc>
                  <a:txBody>
                    <a:bodyPr/>
                    <a:lstStyle/>
                    <a:p>
                      <a:pPr algn="ctr"/>
                      <a:r>
                        <a:rPr lang="en-US" sz="2000" b="0" dirty="0" smtClean="0"/>
                        <a:t>0</a:t>
                      </a:r>
                      <a:endParaRPr lang="en-US" sz="2000" b="0" dirty="0"/>
                    </a:p>
                  </a:txBody>
                  <a:tcPr anchor="ctr"/>
                </a:tc>
                <a:tc>
                  <a:txBody>
                    <a:bodyPr/>
                    <a:lstStyle/>
                    <a:p>
                      <a:pPr algn="ctr"/>
                      <a:r>
                        <a:rPr lang="en-US" sz="2000" b="0" dirty="0" smtClean="0"/>
                        <a:t>0</a:t>
                      </a:r>
                      <a:endParaRPr lang="en-US" sz="2000" b="0" dirty="0"/>
                    </a:p>
                  </a:txBody>
                  <a:tcPr anchor="ctr"/>
                </a:tc>
              </a:tr>
              <a:tr h="558800">
                <a:tc>
                  <a:txBody>
                    <a:bodyPr/>
                    <a:lstStyle/>
                    <a:p>
                      <a:pPr algn="ctr"/>
                      <a:r>
                        <a:rPr lang="en-US" sz="2000" b="0" dirty="0" smtClean="0"/>
                        <a:t>1</a:t>
                      </a:r>
                      <a:endParaRPr lang="en-US" sz="2000" b="0" dirty="0"/>
                    </a:p>
                  </a:txBody>
                  <a:tcPr anchor="ctr"/>
                </a:tc>
                <a:tc>
                  <a:txBody>
                    <a:bodyPr/>
                    <a:lstStyle/>
                    <a:p>
                      <a:pPr algn="ctr"/>
                      <a:r>
                        <a:rPr lang="en-US" sz="2000" b="0" dirty="0" smtClean="0"/>
                        <a:t>0</a:t>
                      </a:r>
                      <a:endParaRPr lang="en-US" sz="2000" b="0" dirty="0"/>
                    </a:p>
                  </a:txBody>
                  <a:tcPr anchor="ctr"/>
                </a:tc>
                <a:tc>
                  <a:txBody>
                    <a:bodyPr/>
                    <a:lstStyle/>
                    <a:p>
                      <a:pPr algn="ctr"/>
                      <a:r>
                        <a:rPr lang="en-US" sz="2000" b="0" dirty="0" smtClean="0"/>
                        <a:t>0</a:t>
                      </a:r>
                      <a:endParaRPr lang="en-US" sz="2000" b="0" dirty="0"/>
                    </a:p>
                  </a:txBody>
                  <a:tcPr anchor="ctr"/>
                </a:tc>
                <a:tc>
                  <a:txBody>
                    <a:bodyPr/>
                    <a:lstStyle/>
                    <a:p>
                      <a:pPr algn="ctr"/>
                      <a:r>
                        <a:rPr lang="en-US" sz="2000" b="0" dirty="0" smtClean="0"/>
                        <a:t>1</a:t>
                      </a:r>
                      <a:endParaRPr lang="en-US" sz="2000" b="0" dirty="0"/>
                    </a:p>
                  </a:txBody>
                  <a:tcPr anchor="ctr"/>
                </a:tc>
              </a:tr>
              <a:tr h="558800">
                <a:tc>
                  <a:txBody>
                    <a:bodyPr/>
                    <a:lstStyle/>
                    <a:p>
                      <a:pPr algn="ctr"/>
                      <a:r>
                        <a:rPr lang="en-US" sz="2000" b="0" dirty="0" smtClean="0"/>
                        <a:t>2</a:t>
                      </a:r>
                      <a:endParaRPr lang="en-US" sz="2000" b="0" dirty="0"/>
                    </a:p>
                  </a:txBody>
                  <a:tcPr anchor="ctr"/>
                </a:tc>
                <a:tc>
                  <a:txBody>
                    <a:bodyPr/>
                    <a:lstStyle/>
                    <a:p>
                      <a:pPr algn="ctr"/>
                      <a:r>
                        <a:rPr lang="en-US" sz="2000" b="0" dirty="0" smtClean="0"/>
                        <a:t>0</a:t>
                      </a:r>
                      <a:endParaRPr lang="en-US" sz="2000" b="0" dirty="0"/>
                    </a:p>
                  </a:txBody>
                  <a:tcPr anchor="ctr"/>
                </a:tc>
                <a:tc>
                  <a:txBody>
                    <a:bodyPr/>
                    <a:lstStyle/>
                    <a:p>
                      <a:pPr algn="ctr"/>
                      <a:r>
                        <a:rPr lang="en-US" sz="2000" b="0" dirty="0" smtClean="0"/>
                        <a:t>1</a:t>
                      </a:r>
                      <a:endParaRPr lang="en-US" sz="2000" b="0" dirty="0"/>
                    </a:p>
                  </a:txBody>
                  <a:tcPr anchor="ctr"/>
                </a:tc>
                <a:tc>
                  <a:txBody>
                    <a:bodyPr/>
                    <a:lstStyle/>
                    <a:p>
                      <a:pPr algn="ctr"/>
                      <a:r>
                        <a:rPr lang="en-US" sz="2000" b="0" dirty="0" smtClean="0"/>
                        <a:t>0</a:t>
                      </a:r>
                      <a:endParaRPr lang="en-US" sz="2000" b="0" dirty="0"/>
                    </a:p>
                  </a:txBody>
                  <a:tcPr anchor="ctr"/>
                </a:tc>
              </a:tr>
              <a:tr h="558800">
                <a:tc>
                  <a:txBody>
                    <a:bodyPr/>
                    <a:lstStyle/>
                    <a:p>
                      <a:pPr algn="ctr"/>
                      <a:r>
                        <a:rPr lang="en-US" sz="2000" b="0" dirty="0" smtClean="0"/>
                        <a:t>3</a:t>
                      </a:r>
                      <a:endParaRPr lang="en-US" sz="2000" b="0" dirty="0"/>
                    </a:p>
                  </a:txBody>
                  <a:tcPr anchor="ctr"/>
                </a:tc>
                <a:tc>
                  <a:txBody>
                    <a:bodyPr/>
                    <a:lstStyle/>
                    <a:p>
                      <a:pPr algn="ctr"/>
                      <a:r>
                        <a:rPr lang="en-US" sz="2000" b="0" dirty="0" smtClean="0"/>
                        <a:t>0</a:t>
                      </a:r>
                      <a:endParaRPr lang="en-US" sz="2000" b="0" dirty="0"/>
                    </a:p>
                  </a:txBody>
                  <a:tcPr anchor="ctr"/>
                </a:tc>
                <a:tc>
                  <a:txBody>
                    <a:bodyPr/>
                    <a:lstStyle/>
                    <a:p>
                      <a:pPr algn="ctr"/>
                      <a:r>
                        <a:rPr lang="en-US" sz="2000" b="0" dirty="0" smtClean="0"/>
                        <a:t>1</a:t>
                      </a:r>
                      <a:endParaRPr lang="en-US" sz="2000" b="0" dirty="0"/>
                    </a:p>
                  </a:txBody>
                  <a:tcPr anchor="ctr"/>
                </a:tc>
                <a:tc>
                  <a:txBody>
                    <a:bodyPr/>
                    <a:lstStyle/>
                    <a:p>
                      <a:pPr algn="ctr"/>
                      <a:r>
                        <a:rPr lang="en-US" sz="2000" b="0" dirty="0" smtClean="0"/>
                        <a:t>1</a:t>
                      </a:r>
                      <a:endParaRPr lang="en-US" sz="2000" b="0" dirty="0"/>
                    </a:p>
                  </a:txBody>
                  <a:tcPr anchor="ctr"/>
                </a:tc>
              </a:tr>
              <a:tr h="558800">
                <a:tc>
                  <a:txBody>
                    <a:bodyPr/>
                    <a:lstStyle/>
                    <a:p>
                      <a:pPr algn="ctr"/>
                      <a:r>
                        <a:rPr lang="en-US" sz="2000" b="0" dirty="0" smtClean="0"/>
                        <a:t>4</a:t>
                      </a:r>
                      <a:endParaRPr lang="en-US" sz="2000" b="0" dirty="0"/>
                    </a:p>
                  </a:txBody>
                  <a:tcPr anchor="ctr"/>
                </a:tc>
                <a:tc>
                  <a:txBody>
                    <a:bodyPr/>
                    <a:lstStyle/>
                    <a:p>
                      <a:pPr algn="ctr"/>
                      <a:r>
                        <a:rPr lang="en-US" sz="2000" b="0" dirty="0" smtClean="0"/>
                        <a:t>1</a:t>
                      </a:r>
                      <a:endParaRPr lang="en-US" sz="2000" b="0" dirty="0"/>
                    </a:p>
                  </a:txBody>
                  <a:tcPr anchor="ctr"/>
                </a:tc>
                <a:tc>
                  <a:txBody>
                    <a:bodyPr/>
                    <a:lstStyle/>
                    <a:p>
                      <a:pPr algn="ctr"/>
                      <a:r>
                        <a:rPr lang="en-US" sz="2000" b="0" dirty="0" smtClean="0"/>
                        <a:t>0</a:t>
                      </a:r>
                      <a:endParaRPr lang="en-US" sz="2000" b="0" dirty="0"/>
                    </a:p>
                  </a:txBody>
                  <a:tcPr anchor="ctr"/>
                </a:tc>
                <a:tc>
                  <a:txBody>
                    <a:bodyPr/>
                    <a:lstStyle/>
                    <a:p>
                      <a:pPr algn="ctr"/>
                      <a:r>
                        <a:rPr lang="en-US" sz="2000" b="0" dirty="0" smtClean="0"/>
                        <a:t>0</a:t>
                      </a:r>
                      <a:endParaRPr lang="en-US" sz="2000" b="0" dirty="0"/>
                    </a:p>
                  </a:txBody>
                  <a:tcPr anchor="ctr"/>
                </a:tc>
              </a:tr>
              <a:tr h="558800">
                <a:tc>
                  <a:txBody>
                    <a:bodyPr/>
                    <a:lstStyle/>
                    <a:p>
                      <a:pPr algn="ctr"/>
                      <a:r>
                        <a:rPr lang="en-US" sz="2000" b="0" dirty="0" smtClean="0"/>
                        <a:t>5</a:t>
                      </a:r>
                      <a:endParaRPr lang="en-US" sz="2000" b="0" dirty="0"/>
                    </a:p>
                  </a:txBody>
                  <a:tcPr anchor="ctr"/>
                </a:tc>
                <a:tc>
                  <a:txBody>
                    <a:bodyPr/>
                    <a:lstStyle/>
                    <a:p>
                      <a:pPr algn="ctr"/>
                      <a:r>
                        <a:rPr lang="en-US" sz="2000" b="0" dirty="0" smtClean="0"/>
                        <a:t>1</a:t>
                      </a:r>
                      <a:endParaRPr lang="en-US" sz="2000" b="0" dirty="0"/>
                    </a:p>
                  </a:txBody>
                  <a:tcPr anchor="ctr"/>
                </a:tc>
                <a:tc>
                  <a:txBody>
                    <a:bodyPr/>
                    <a:lstStyle/>
                    <a:p>
                      <a:pPr algn="ctr"/>
                      <a:r>
                        <a:rPr lang="en-US" sz="2000" b="0" dirty="0" smtClean="0"/>
                        <a:t>0</a:t>
                      </a:r>
                      <a:endParaRPr lang="en-US" sz="2000" b="0" dirty="0"/>
                    </a:p>
                  </a:txBody>
                  <a:tcPr anchor="ctr"/>
                </a:tc>
                <a:tc>
                  <a:txBody>
                    <a:bodyPr/>
                    <a:lstStyle/>
                    <a:p>
                      <a:pPr algn="ctr"/>
                      <a:r>
                        <a:rPr lang="en-US" sz="2000" b="0" dirty="0" smtClean="0"/>
                        <a:t>1</a:t>
                      </a:r>
                      <a:endParaRPr lang="en-US" sz="2000" b="0" dirty="0"/>
                    </a:p>
                  </a:txBody>
                  <a:tcPr anchor="ctr"/>
                </a:tc>
              </a:tr>
              <a:tr h="558800">
                <a:tc>
                  <a:txBody>
                    <a:bodyPr/>
                    <a:lstStyle/>
                    <a:p>
                      <a:pPr algn="ctr"/>
                      <a:r>
                        <a:rPr lang="en-US" sz="2000" b="0" dirty="0" smtClean="0"/>
                        <a:t>6</a:t>
                      </a:r>
                      <a:endParaRPr lang="en-US" sz="2000" b="0" dirty="0"/>
                    </a:p>
                  </a:txBody>
                  <a:tcPr anchor="ctr"/>
                </a:tc>
                <a:tc>
                  <a:txBody>
                    <a:bodyPr/>
                    <a:lstStyle/>
                    <a:p>
                      <a:pPr algn="ctr"/>
                      <a:r>
                        <a:rPr lang="en-US" sz="2000" b="0" dirty="0" smtClean="0"/>
                        <a:t>1</a:t>
                      </a:r>
                      <a:endParaRPr lang="en-US" sz="2000" b="0" dirty="0"/>
                    </a:p>
                  </a:txBody>
                  <a:tcPr anchor="ctr"/>
                </a:tc>
                <a:tc>
                  <a:txBody>
                    <a:bodyPr/>
                    <a:lstStyle/>
                    <a:p>
                      <a:pPr algn="ctr"/>
                      <a:r>
                        <a:rPr lang="en-US" sz="2000" b="0" dirty="0" smtClean="0"/>
                        <a:t>1</a:t>
                      </a:r>
                      <a:endParaRPr lang="en-US" sz="2000" b="0" dirty="0"/>
                    </a:p>
                  </a:txBody>
                  <a:tcPr anchor="ctr"/>
                </a:tc>
                <a:tc>
                  <a:txBody>
                    <a:bodyPr/>
                    <a:lstStyle/>
                    <a:p>
                      <a:pPr algn="ctr"/>
                      <a:r>
                        <a:rPr lang="en-US" sz="2000" b="0" dirty="0" smtClean="0"/>
                        <a:t>0</a:t>
                      </a:r>
                      <a:endParaRPr lang="en-US" sz="2000" b="0" dirty="0"/>
                    </a:p>
                  </a:txBody>
                  <a:tcPr anchor="ctr"/>
                </a:tc>
              </a:tr>
              <a:tr h="558800">
                <a:tc>
                  <a:txBody>
                    <a:bodyPr/>
                    <a:lstStyle/>
                    <a:p>
                      <a:pPr algn="ctr"/>
                      <a:r>
                        <a:rPr lang="en-US" sz="2000" b="0" dirty="0" smtClean="0"/>
                        <a:t>7</a:t>
                      </a:r>
                      <a:endParaRPr lang="en-US" sz="2000" b="0" dirty="0"/>
                    </a:p>
                  </a:txBody>
                  <a:tcPr anchor="ctr"/>
                </a:tc>
                <a:tc>
                  <a:txBody>
                    <a:bodyPr/>
                    <a:lstStyle/>
                    <a:p>
                      <a:pPr algn="ctr"/>
                      <a:r>
                        <a:rPr lang="en-US" sz="2000" b="0" dirty="0" smtClean="0"/>
                        <a:t>1</a:t>
                      </a:r>
                      <a:endParaRPr lang="en-US" sz="2000" b="0" dirty="0"/>
                    </a:p>
                  </a:txBody>
                  <a:tcPr anchor="ctr"/>
                </a:tc>
                <a:tc>
                  <a:txBody>
                    <a:bodyPr/>
                    <a:lstStyle/>
                    <a:p>
                      <a:pPr algn="ctr"/>
                      <a:r>
                        <a:rPr lang="en-US" sz="2000" b="0" dirty="0" smtClean="0"/>
                        <a:t>1</a:t>
                      </a:r>
                      <a:endParaRPr lang="en-US" sz="2000" b="0" dirty="0"/>
                    </a:p>
                  </a:txBody>
                  <a:tcPr anchor="ctr"/>
                </a:tc>
                <a:tc>
                  <a:txBody>
                    <a:bodyPr/>
                    <a:lstStyle/>
                    <a:p>
                      <a:pPr algn="ctr"/>
                      <a:r>
                        <a:rPr lang="en-US" sz="2000" b="0" dirty="0" smtClean="0"/>
                        <a:t>1</a:t>
                      </a:r>
                      <a:endParaRPr lang="en-US" sz="2000" b="0" dirty="0"/>
                    </a:p>
                  </a:txBody>
                  <a:tcPr anchor="ctr"/>
                </a:tc>
              </a:tr>
              <a:tr h="558800">
                <a:tc>
                  <a:txBody>
                    <a:bodyPr/>
                    <a:lstStyle/>
                    <a:p>
                      <a:pPr algn="ctr"/>
                      <a:r>
                        <a:rPr lang="en-US" sz="2000" b="0" dirty="0" smtClean="0"/>
                        <a:t>8</a:t>
                      </a:r>
                      <a:endParaRPr lang="en-US" sz="2000" b="0" dirty="0"/>
                    </a:p>
                  </a:txBody>
                  <a:tcPr anchor="ctr"/>
                </a:tc>
                <a:tc>
                  <a:txBody>
                    <a:bodyPr/>
                    <a:lstStyle/>
                    <a:p>
                      <a:pPr algn="ctr"/>
                      <a:r>
                        <a:rPr lang="en-US" sz="2000" b="0" dirty="0" smtClean="0"/>
                        <a:t>0</a:t>
                      </a:r>
                      <a:endParaRPr lang="en-US" sz="2000" b="0" dirty="0"/>
                    </a:p>
                  </a:txBody>
                  <a:tcPr anchor="ctr"/>
                </a:tc>
                <a:tc>
                  <a:txBody>
                    <a:bodyPr/>
                    <a:lstStyle/>
                    <a:p>
                      <a:pPr algn="ctr"/>
                      <a:r>
                        <a:rPr lang="en-US" sz="2000" b="0" dirty="0" smtClean="0"/>
                        <a:t>0</a:t>
                      </a:r>
                      <a:endParaRPr lang="en-US" sz="2000" b="0" dirty="0"/>
                    </a:p>
                  </a:txBody>
                  <a:tcPr anchor="ctr"/>
                </a:tc>
                <a:tc>
                  <a:txBody>
                    <a:bodyPr/>
                    <a:lstStyle/>
                    <a:p>
                      <a:pPr algn="ctr"/>
                      <a:r>
                        <a:rPr lang="en-US" sz="2000" b="0" dirty="0" smtClean="0"/>
                        <a:t>0</a:t>
                      </a:r>
                      <a:endParaRPr lang="en-US" sz="2000" b="0" dirty="0"/>
                    </a:p>
                  </a:txBody>
                  <a:tcPr anchor="ct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 Bit NET Down Counter</a:t>
            </a:r>
            <a:endParaRPr lang="en-US" dirty="0"/>
          </a:p>
        </p:txBody>
      </p:sp>
      <p:pic>
        <p:nvPicPr>
          <p:cNvPr id="5122" name="Picture 2"/>
          <p:cNvPicPr>
            <a:picLocks noChangeAspect="1" noChangeArrowheads="1"/>
          </p:cNvPicPr>
          <p:nvPr/>
        </p:nvPicPr>
        <p:blipFill>
          <a:blip r:embed="rId2"/>
          <a:srcRect l="11127" t="31250" r="52562" b="36458"/>
          <a:stretch>
            <a:fillRect/>
          </a:stretch>
        </p:blipFill>
        <p:spPr bwMode="auto">
          <a:xfrm>
            <a:off x="762000" y="2057400"/>
            <a:ext cx="7467600" cy="373380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 Bit NET Down Counter</a:t>
            </a:r>
            <a:endParaRPr lang="en-US" dirty="0"/>
          </a:p>
        </p:txBody>
      </p:sp>
      <p:graphicFrame>
        <p:nvGraphicFramePr>
          <p:cNvPr id="5" name="Table 4"/>
          <p:cNvGraphicFramePr>
            <a:graphicFrameLocks noGrp="1"/>
          </p:cNvGraphicFramePr>
          <p:nvPr/>
        </p:nvGraphicFramePr>
        <p:xfrm>
          <a:off x="685801" y="1600200"/>
          <a:ext cx="7467599" cy="4724400"/>
        </p:xfrm>
        <a:graphic>
          <a:graphicData uri="http://schemas.openxmlformats.org/drawingml/2006/table">
            <a:tbl>
              <a:tblPr firstRow="1" bandRow="1">
                <a:tableStyleId>{5940675A-B579-460E-94D1-54222C63F5DA}</a:tableStyleId>
              </a:tblPr>
              <a:tblGrid>
                <a:gridCol w="2666999"/>
                <a:gridCol w="1481667"/>
                <a:gridCol w="2074333"/>
                <a:gridCol w="1244600"/>
              </a:tblGrid>
              <a:tr h="787400">
                <a:tc>
                  <a:txBody>
                    <a:bodyPr/>
                    <a:lstStyle/>
                    <a:p>
                      <a:pPr algn="ctr"/>
                      <a:r>
                        <a:rPr lang="en-US" sz="3200" b="1" dirty="0" smtClean="0"/>
                        <a:t>Clock</a:t>
                      </a:r>
                      <a:r>
                        <a:rPr lang="en-US" sz="3200" b="1" baseline="0" dirty="0" smtClean="0"/>
                        <a:t> Pulse</a:t>
                      </a:r>
                      <a:endParaRPr lang="en-US" sz="3200" b="1" dirty="0"/>
                    </a:p>
                  </a:txBody>
                  <a:tcPr anchor="ctr"/>
                </a:tc>
                <a:tc>
                  <a:txBody>
                    <a:bodyPr/>
                    <a:lstStyle/>
                    <a:p>
                      <a:pPr algn="ctr"/>
                      <a:r>
                        <a:rPr lang="en-US" sz="3200" b="1" dirty="0" smtClean="0"/>
                        <a:t>Q2</a:t>
                      </a:r>
                      <a:endParaRPr lang="en-US" sz="3200" b="1" dirty="0"/>
                    </a:p>
                  </a:txBody>
                  <a:tcPr anchor="ctr">
                    <a:solidFill>
                      <a:srgbClr val="FFC000"/>
                    </a:solidFill>
                  </a:tcPr>
                </a:tc>
                <a:tc>
                  <a:txBody>
                    <a:bodyPr/>
                    <a:lstStyle/>
                    <a:p>
                      <a:pPr algn="ctr"/>
                      <a:r>
                        <a:rPr lang="en-US" sz="3200" b="1" dirty="0" smtClean="0"/>
                        <a:t>Q1</a:t>
                      </a:r>
                      <a:endParaRPr lang="en-US" sz="3200" b="1" dirty="0"/>
                    </a:p>
                  </a:txBody>
                  <a:tcPr anchor="ctr">
                    <a:solidFill>
                      <a:srgbClr val="FFC000"/>
                    </a:solidFill>
                  </a:tcPr>
                </a:tc>
                <a:tc>
                  <a:txBody>
                    <a:bodyPr/>
                    <a:lstStyle/>
                    <a:p>
                      <a:pPr algn="ctr"/>
                      <a:r>
                        <a:rPr lang="en-US" sz="3200" b="1" dirty="0" smtClean="0"/>
                        <a:t>Q1’</a:t>
                      </a:r>
                      <a:endParaRPr lang="en-US" sz="3200" b="1" dirty="0"/>
                    </a:p>
                  </a:txBody>
                  <a:tcPr anchor="ctr">
                    <a:solidFill>
                      <a:schemeClr val="bg1">
                        <a:lumMod val="85000"/>
                      </a:schemeClr>
                    </a:solidFill>
                  </a:tcPr>
                </a:tc>
              </a:tr>
              <a:tr h="787400">
                <a:tc>
                  <a:txBody>
                    <a:bodyPr/>
                    <a:lstStyle/>
                    <a:p>
                      <a:pPr algn="ctr"/>
                      <a:r>
                        <a:rPr lang="en-US" sz="3200" b="0" dirty="0" smtClean="0"/>
                        <a:t>0</a:t>
                      </a:r>
                      <a:endParaRPr lang="en-US" sz="3200" b="0" dirty="0"/>
                    </a:p>
                  </a:txBody>
                  <a:tcPr anchor="ctr"/>
                </a:tc>
                <a:tc>
                  <a:txBody>
                    <a:bodyPr/>
                    <a:lstStyle/>
                    <a:p>
                      <a:pPr algn="ctr"/>
                      <a:r>
                        <a:rPr lang="en-US" sz="3200" b="0" dirty="0" smtClean="0"/>
                        <a:t>0</a:t>
                      </a:r>
                      <a:endParaRPr lang="en-US" sz="3200" b="0" dirty="0"/>
                    </a:p>
                  </a:txBody>
                  <a:tcPr anchor="ctr">
                    <a:solidFill>
                      <a:srgbClr val="FFC000"/>
                    </a:solidFill>
                  </a:tcPr>
                </a:tc>
                <a:tc>
                  <a:txBody>
                    <a:bodyPr/>
                    <a:lstStyle/>
                    <a:p>
                      <a:pPr algn="ctr"/>
                      <a:r>
                        <a:rPr lang="en-US" sz="3200" b="0" dirty="0" smtClean="0"/>
                        <a:t>0</a:t>
                      </a:r>
                      <a:endParaRPr lang="en-US" sz="3200" b="0" dirty="0"/>
                    </a:p>
                  </a:txBody>
                  <a:tcPr anchor="ctr">
                    <a:solidFill>
                      <a:srgbClr val="FFC000"/>
                    </a:solidFill>
                  </a:tcPr>
                </a:tc>
                <a:tc>
                  <a:txBody>
                    <a:bodyPr/>
                    <a:lstStyle/>
                    <a:p>
                      <a:pPr algn="ctr"/>
                      <a:r>
                        <a:rPr lang="en-US" sz="3200" b="0" dirty="0" smtClean="0"/>
                        <a:t>1</a:t>
                      </a:r>
                      <a:endParaRPr lang="en-US" sz="3200" b="0" dirty="0"/>
                    </a:p>
                  </a:txBody>
                  <a:tcPr anchor="ctr">
                    <a:solidFill>
                      <a:schemeClr val="bg1">
                        <a:lumMod val="85000"/>
                      </a:schemeClr>
                    </a:solidFill>
                  </a:tcPr>
                </a:tc>
              </a:tr>
              <a:tr h="787400">
                <a:tc>
                  <a:txBody>
                    <a:bodyPr/>
                    <a:lstStyle/>
                    <a:p>
                      <a:pPr algn="ctr"/>
                      <a:r>
                        <a:rPr lang="en-US" sz="3200" b="0" dirty="0" smtClean="0"/>
                        <a:t>1</a:t>
                      </a:r>
                      <a:endParaRPr lang="en-US" sz="3200" b="0" dirty="0"/>
                    </a:p>
                  </a:txBody>
                  <a:tcPr anchor="ctr"/>
                </a:tc>
                <a:tc>
                  <a:txBody>
                    <a:bodyPr/>
                    <a:lstStyle/>
                    <a:p>
                      <a:pPr algn="ctr"/>
                      <a:r>
                        <a:rPr lang="en-US" sz="3200" b="0" dirty="0" smtClean="0"/>
                        <a:t>1</a:t>
                      </a:r>
                      <a:endParaRPr lang="en-US" sz="3200" b="0" dirty="0"/>
                    </a:p>
                  </a:txBody>
                  <a:tcPr anchor="ctr">
                    <a:solidFill>
                      <a:srgbClr val="FFC000"/>
                    </a:solidFill>
                  </a:tcPr>
                </a:tc>
                <a:tc>
                  <a:txBody>
                    <a:bodyPr/>
                    <a:lstStyle/>
                    <a:p>
                      <a:pPr algn="ctr"/>
                      <a:r>
                        <a:rPr lang="en-US" sz="3200" b="0" dirty="0" smtClean="0"/>
                        <a:t>1</a:t>
                      </a:r>
                      <a:endParaRPr lang="en-US" sz="3200" b="0" dirty="0"/>
                    </a:p>
                  </a:txBody>
                  <a:tcPr anchor="ctr">
                    <a:solidFill>
                      <a:srgbClr val="FFC000"/>
                    </a:solidFill>
                  </a:tcPr>
                </a:tc>
                <a:tc>
                  <a:txBody>
                    <a:bodyPr/>
                    <a:lstStyle/>
                    <a:p>
                      <a:pPr algn="ctr"/>
                      <a:r>
                        <a:rPr lang="en-US" sz="3200" b="0" dirty="0" smtClean="0"/>
                        <a:t>0</a:t>
                      </a:r>
                      <a:endParaRPr lang="en-US" sz="3200" b="0" dirty="0"/>
                    </a:p>
                  </a:txBody>
                  <a:tcPr anchor="ctr">
                    <a:solidFill>
                      <a:schemeClr val="bg1">
                        <a:lumMod val="85000"/>
                      </a:schemeClr>
                    </a:solidFill>
                  </a:tcPr>
                </a:tc>
              </a:tr>
              <a:tr h="787400">
                <a:tc>
                  <a:txBody>
                    <a:bodyPr/>
                    <a:lstStyle/>
                    <a:p>
                      <a:pPr algn="ctr"/>
                      <a:r>
                        <a:rPr lang="en-US" sz="3200" b="0" dirty="0" smtClean="0"/>
                        <a:t>2</a:t>
                      </a:r>
                      <a:endParaRPr lang="en-US" sz="3200" b="0" dirty="0"/>
                    </a:p>
                  </a:txBody>
                  <a:tcPr anchor="ctr"/>
                </a:tc>
                <a:tc>
                  <a:txBody>
                    <a:bodyPr/>
                    <a:lstStyle/>
                    <a:p>
                      <a:pPr algn="ctr"/>
                      <a:r>
                        <a:rPr lang="en-US" sz="3200" b="0" dirty="0" smtClean="0"/>
                        <a:t>1</a:t>
                      </a:r>
                      <a:endParaRPr lang="en-US" sz="3200" b="0" dirty="0"/>
                    </a:p>
                  </a:txBody>
                  <a:tcPr anchor="ctr">
                    <a:solidFill>
                      <a:srgbClr val="FFC000"/>
                    </a:solidFill>
                  </a:tcPr>
                </a:tc>
                <a:tc>
                  <a:txBody>
                    <a:bodyPr/>
                    <a:lstStyle/>
                    <a:p>
                      <a:pPr algn="ctr"/>
                      <a:r>
                        <a:rPr lang="en-US" sz="3200" b="0" dirty="0" smtClean="0"/>
                        <a:t>0</a:t>
                      </a:r>
                      <a:endParaRPr lang="en-US" sz="3200" b="0" dirty="0"/>
                    </a:p>
                  </a:txBody>
                  <a:tcPr anchor="ctr">
                    <a:solidFill>
                      <a:srgbClr val="FFC000"/>
                    </a:solidFill>
                  </a:tcPr>
                </a:tc>
                <a:tc>
                  <a:txBody>
                    <a:bodyPr/>
                    <a:lstStyle/>
                    <a:p>
                      <a:pPr algn="ctr"/>
                      <a:r>
                        <a:rPr lang="en-US" sz="3200" b="0" dirty="0" smtClean="0"/>
                        <a:t>1</a:t>
                      </a:r>
                      <a:endParaRPr lang="en-US" sz="3200" b="0" dirty="0"/>
                    </a:p>
                  </a:txBody>
                  <a:tcPr anchor="ctr">
                    <a:solidFill>
                      <a:schemeClr val="bg1">
                        <a:lumMod val="85000"/>
                      </a:schemeClr>
                    </a:solidFill>
                  </a:tcPr>
                </a:tc>
              </a:tr>
              <a:tr h="787400">
                <a:tc>
                  <a:txBody>
                    <a:bodyPr/>
                    <a:lstStyle/>
                    <a:p>
                      <a:pPr algn="ctr"/>
                      <a:r>
                        <a:rPr lang="en-US" sz="3200" b="0" dirty="0" smtClean="0"/>
                        <a:t>3</a:t>
                      </a:r>
                      <a:endParaRPr lang="en-US" sz="3200" b="0" dirty="0"/>
                    </a:p>
                  </a:txBody>
                  <a:tcPr anchor="ctr"/>
                </a:tc>
                <a:tc>
                  <a:txBody>
                    <a:bodyPr/>
                    <a:lstStyle/>
                    <a:p>
                      <a:pPr algn="ctr"/>
                      <a:r>
                        <a:rPr lang="en-US" sz="3200" b="0" dirty="0" smtClean="0"/>
                        <a:t>0</a:t>
                      </a:r>
                      <a:endParaRPr lang="en-US" sz="3200" b="0" dirty="0"/>
                    </a:p>
                  </a:txBody>
                  <a:tcPr anchor="ctr">
                    <a:solidFill>
                      <a:srgbClr val="FFC000"/>
                    </a:solidFill>
                  </a:tcPr>
                </a:tc>
                <a:tc>
                  <a:txBody>
                    <a:bodyPr/>
                    <a:lstStyle/>
                    <a:p>
                      <a:pPr algn="ctr"/>
                      <a:r>
                        <a:rPr lang="en-US" sz="3200" b="0" dirty="0" smtClean="0"/>
                        <a:t>1</a:t>
                      </a:r>
                      <a:endParaRPr lang="en-US" sz="3200" b="0" dirty="0"/>
                    </a:p>
                  </a:txBody>
                  <a:tcPr anchor="ctr">
                    <a:solidFill>
                      <a:srgbClr val="FFC000"/>
                    </a:solidFill>
                  </a:tcPr>
                </a:tc>
                <a:tc>
                  <a:txBody>
                    <a:bodyPr/>
                    <a:lstStyle/>
                    <a:p>
                      <a:pPr algn="ctr"/>
                      <a:r>
                        <a:rPr lang="en-US" sz="3200" b="0" dirty="0" smtClean="0"/>
                        <a:t>0</a:t>
                      </a:r>
                      <a:endParaRPr lang="en-US" sz="3200" b="0" dirty="0"/>
                    </a:p>
                  </a:txBody>
                  <a:tcPr anchor="ctr">
                    <a:solidFill>
                      <a:schemeClr val="bg1">
                        <a:lumMod val="85000"/>
                      </a:schemeClr>
                    </a:solidFill>
                  </a:tcPr>
                </a:tc>
              </a:tr>
              <a:tr h="787400">
                <a:tc>
                  <a:txBody>
                    <a:bodyPr/>
                    <a:lstStyle/>
                    <a:p>
                      <a:pPr algn="ctr"/>
                      <a:r>
                        <a:rPr lang="en-US" sz="3200" b="0" dirty="0" smtClean="0"/>
                        <a:t>4</a:t>
                      </a:r>
                      <a:endParaRPr lang="en-US" sz="3200" b="0" dirty="0"/>
                    </a:p>
                  </a:txBody>
                  <a:tcPr anchor="ctr"/>
                </a:tc>
                <a:tc>
                  <a:txBody>
                    <a:bodyPr/>
                    <a:lstStyle/>
                    <a:p>
                      <a:pPr algn="ctr"/>
                      <a:r>
                        <a:rPr lang="en-US" sz="3200" b="0" dirty="0" smtClean="0"/>
                        <a:t>0</a:t>
                      </a:r>
                      <a:endParaRPr lang="en-US" sz="3200" b="0" dirty="0"/>
                    </a:p>
                  </a:txBody>
                  <a:tcPr anchor="ctr">
                    <a:solidFill>
                      <a:srgbClr val="FFC000"/>
                    </a:solidFill>
                  </a:tcPr>
                </a:tc>
                <a:tc>
                  <a:txBody>
                    <a:bodyPr/>
                    <a:lstStyle/>
                    <a:p>
                      <a:pPr algn="ctr"/>
                      <a:r>
                        <a:rPr lang="en-US" sz="3200" b="0" dirty="0" smtClean="0"/>
                        <a:t>0</a:t>
                      </a:r>
                      <a:endParaRPr lang="en-US" sz="3200" b="0" dirty="0"/>
                    </a:p>
                  </a:txBody>
                  <a:tcPr anchor="ctr">
                    <a:solidFill>
                      <a:srgbClr val="FFC000"/>
                    </a:solidFill>
                  </a:tcPr>
                </a:tc>
                <a:tc>
                  <a:txBody>
                    <a:bodyPr/>
                    <a:lstStyle/>
                    <a:p>
                      <a:pPr algn="ctr"/>
                      <a:r>
                        <a:rPr lang="en-US" sz="3200" b="0" dirty="0" smtClean="0"/>
                        <a:t>1</a:t>
                      </a:r>
                      <a:endParaRPr lang="en-US" sz="3200" b="0" dirty="0"/>
                    </a:p>
                  </a:txBody>
                  <a:tcPr anchor="ctr">
                    <a:solidFill>
                      <a:schemeClr val="bg1">
                        <a:lumMod val="85000"/>
                      </a:schemeClr>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 Bit NET Down Counter</a:t>
            </a:r>
            <a:endParaRPr lang="en-US" dirty="0"/>
          </a:p>
        </p:txBody>
      </p:sp>
      <p:pic>
        <p:nvPicPr>
          <p:cNvPr id="6146" name="Picture 2"/>
          <p:cNvPicPr>
            <a:picLocks noChangeAspect="1" noChangeArrowheads="1"/>
          </p:cNvPicPr>
          <p:nvPr/>
        </p:nvPicPr>
        <p:blipFill>
          <a:blip r:embed="rId2"/>
          <a:srcRect l="48609" t="26042" r="10395" b="37500"/>
          <a:stretch>
            <a:fillRect/>
          </a:stretch>
        </p:blipFill>
        <p:spPr bwMode="auto">
          <a:xfrm>
            <a:off x="838200" y="1981200"/>
            <a:ext cx="7315200" cy="365760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 Bit NET Down Counter</a:t>
            </a:r>
            <a:endParaRPr lang="en-US" dirty="0"/>
          </a:p>
        </p:txBody>
      </p:sp>
      <p:graphicFrame>
        <p:nvGraphicFramePr>
          <p:cNvPr id="5" name="Table 4"/>
          <p:cNvGraphicFramePr>
            <a:graphicFrameLocks noGrp="1"/>
          </p:cNvGraphicFramePr>
          <p:nvPr/>
        </p:nvGraphicFramePr>
        <p:xfrm>
          <a:off x="1524000" y="1209771"/>
          <a:ext cx="6096001" cy="5596590"/>
        </p:xfrm>
        <a:graphic>
          <a:graphicData uri="http://schemas.openxmlformats.org/drawingml/2006/table">
            <a:tbl>
              <a:tblPr firstRow="1" bandRow="1">
                <a:tableStyleId>{5940675A-B579-460E-94D1-54222C63F5DA}</a:tableStyleId>
              </a:tblPr>
              <a:tblGrid>
                <a:gridCol w="1700040"/>
                <a:gridCol w="801447"/>
                <a:gridCol w="850020"/>
                <a:gridCol w="811616"/>
                <a:gridCol w="1040780"/>
                <a:gridCol w="892098"/>
              </a:tblGrid>
              <a:tr h="691608">
                <a:tc>
                  <a:txBody>
                    <a:bodyPr/>
                    <a:lstStyle/>
                    <a:p>
                      <a:pPr algn="ctr"/>
                      <a:r>
                        <a:rPr lang="en-US" sz="2000" b="1" dirty="0" smtClean="0"/>
                        <a:t>Clock Pulse No.</a:t>
                      </a:r>
                      <a:endParaRPr lang="en-US" sz="2000" b="1" dirty="0"/>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sz="2000" b="1" dirty="0" smtClean="0"/>
                        <a:t>Q3</a:t>
                      </a:r>
                    </a:p>
                  </a:txBody>
                  <a:tcPr anchor="ctr">
                    <a:solidFill>
                      <a:srgbClr val="FFC000"/>
                    </a:solidFill>
                  </a:tcPr>
                </a:tc>
                <a:tc>
                  <a:txBody>
                    <a:bodyPr/>
                    <a:lstStyle/>
                    <a:p>
                      <a:pPr algn="ctr"/>
                      <a:r>
                        <a:rPr lang="en-US" sz="2000" b="1" dirty="0" smtClean="0"/>
                        <a:t>Q2</a:t>
                      </a:r>
                      <a:endParaRPr lang="en-US" sz="2000" b="1" dirty="0"/>
                    </a:p>
                  </a:txBody>
                  <a:tcPr anchor="ctr">
                    <a:solidFill>
                      <a:srgbClr val="FFC000"/>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sz="2000" b="1" dirty="0" smtClean="0"/>
                        <a:t>Q2’</a:t>
                      </a:r>
                    </a:p>
                  </a:txBody>
                  <a:tcPr anchor="ctr">
                    <a:solidFill>
                      <a:schemeClr val="bg1">
                        <a:lumMod val="85000"/>
                      </a:schemeClr>
                    </a:solidFill>
                  </a:tcPr>
                </a:tc>
                <a:tc>
                  <a:txBody>
                    <a:bodyPr/>
                    <a:lstStyle/>
                    <a:p>
                      <a:pPr algn="ctr"/>
                      <a:r>
                        <a:rPr lang="en-US" sz="2000" b="1" dirty="0" smtClean="0"/>
                        <a:t>Q1</a:t>
                      </a:r>
                      <a:endParaRPr lang="en-US" sz="2000" b="1" dirty="0"/>
                    </a:p>
                  </a:txBody>
                  <a:tcPr anchor="ctr">
                    <a:solidFill>
                      <a:srgbClr val="FFC000"/>
                    </a:solidFill>
                  </a:tcPr>
                </a:tc>
                <a:tc>
                  <a:txBody>
                    <a:bodyPr/>
                    <a:lstStyle/>
                    <a:p>
                      <a:pPr algn="ctr"/>
                      <a:r>
                        <a:rPr lang="en-US" sz="2000" b="1" dirty="0" smtClean="0"/>
                        <a:t>Q1’</a:t>
                      </a:r>
                      <a:endParaRPr lang="en-US" sz="2000" b="1" dirty="0"/>
                    </a:p>
                  </a:txBody>
                  <a:tcPr anchor="ctr">
                    <a:solidFill>
                      <a:schemeClr val="bg1">
                        <a:lumMod val="85000"/>
                      </a:schemeClr>
                    </a:solidFill>
                  </a:tcPr>
                </a:tc>
              </a:tr>
              <a:tr h="543950">
                <a:tc>
                  <a:txBody>
                    <a:bodyPr/>
                    <a:lstStyle/>
                    <a:p>
                      <a:pPr algn="ctr"/>
                      <a:r>
                        <a:rPr lang="en-US" sz="2000" b="0" dirty="0" smtClean="0"/>
                        <a:t>0</a:t>
                      </a:r>
                      <a:endParaRPr lang="en-US" sz="2000" b="0" dirty="0"/>
                    </a:p>
                  </a:txBody>
                  <a:tcPr anchor="ctr"/>
                </a:tc>
                <a:tc>
                  <a:txBody>
                    <a:bodyPr/>
                    <a:lstStyle/>
                    <a:p>
                      <a:pPr algn="ctr"/>
                      <a:r>
                        <a:rPr lang="en-US" sz="2000" b="0" dirty="0" smtClean="0"/>
                        <a:t>0</a:t>
                      </a:r>
                      <a:endParaRPr lang="en-US" sz="2000" b="0" dirty="0"/>
                    </a:p>
                  </a:txBody>
                  <a:tcPr anchor="ctr">
                    <a:solidFill>
                      <a:srgbClr val="FFC000"/>
                    </a:solidFill>
                  </a:tcPr>
                </a:tc>
                <a:tc>
                  <a:txBody>
                    <a:bodyPr/>
                    <a:lstStyle/>
                    <a:p>
                      <a:pPr algn="ctr"/>
                      <a:r>
                        <a:rPr lang="en-US" sz="2000" b="0" dirty="0" smtClean="0"/>
                        <a:t>0</a:t>
                      </a:r>
                      <a:endParaRPr lang="en-US" sz="2000" b="0" dirty="0"/>
                    </a:p>
                  </a:txBody>
                  <a:tcPr anchor="ctr">
                    <a:solidFill>
                      <a:srgbClr val="FFC000"/>
                    </a:solidFill>
                  </a:tcPr>
                </a:tc>
                <a:tc>
                  <a:txBody>
                    <a:bodyPr/>
                    <a:lstStyle/>
                    <a:p>
                      <a:pPr algn="ctr"/>
                      <a:r>
                        <a:rPr lang="en-US" sz="2000" b="0" dirty="0" smtClean="0"/>
                        <a:t>1</a:t>
                      </a:r>
                      <a:endParaRPr lang="en-US" sz="2000" b="0" dirty="0"/>
                    </a:p>
                  </a:txBody>
                  <a:tcPr anchor="ctr">
                    <a:solidFill>
                      <a:schemeClr val="bg1">
                        <a:lumMod val="85000"/>
                      </a:schemeClr>
                    </a:solidFill>
                  </a:tcPr>
                </a:tc>
                <a:tc>
                  <a:txBody>
                    <a:bodyPr/>
                    <a:lstStyle/>
                    <a:p>
                      <a:pPr algn="ctr"/>
                      <a:r>
                        <a:rPr lang="en-US" sz="2000" b="0" dirty="0" smtClean="0"/>
                        <a:t>0</a:t>
                      </a:r>
                      <a:endParaRPr lang="en-US" sz="2000" b="0" dirty="0"/>
                    </a:p>
                  </a:txBody>
                  <a:tcPr anchor="ctr">
                    <a:solidFill>
                      <a:srgbClr val="FFC000"/>
                    </a:solidFill>
                  </a:tcPr>
                </a:tc>
                <a:tc>
                  <a:txBody>
                    <a:bodyPr/>
                    <a:lstStyle/>
                    <a:p>
                      <a:pPr algn="ctr"/>
                      <a:r>
                        <a:rPr lang="en-US" sz="2000" b="0" dirty="0" smtClean="0"/>
                        <a:t>1</a:t>
                      </a:r>
                      <a:endParaRPr lang="en-US" sz="2000" b="0" dirty="0"/>
                    </a:p>
                  </a:txBody>
                  <a:tcPr anchor="ctr">
                    <a:solidFill>
                      <a:schemeClr val="bg1">
                        <a:lumMod val="85000"/>
                      </a:schemeClr>
                    </a:solidFill>
                  </a:tcPr>
                </a:tc>
              </a:tr>
              <a:tr h="543950">
                <a:tc>
                  <a:txBody>
                    <a:bodyPr/>
                    <a:lstStyle/>
                    <a:p>
                      <a:pPr algn="ctr"/>
                      <a:r>
                        <a:rPr lang="en-US" sz="2000" b="0" dirty="0" smtClean="0"/>
                        <a:t>1</a:t>
                      </a:r>
                      <a:endParaRPr lang="en-US" sz="2000" b="0" dirty="0"/>
                    </a:p>
                  </a:txBody>
                  <a:tcPr anchor="ctr"/>
                </a:tc>
                <a:tc>
                  <a:txBody>
                    <a:bodyPr/>
                    <a:lstStyle/>
                    <a:p>
                      <a:pPr algn="ctr"/>
                      <a:r>
                        <a:rPr lang="en-US" sz="2000" b="0" dirty="0" smtClean="0"/>
                        <a:t>1</a:t>
                      </a:r>
                      <a:endParaRPr lang="en-US" sz="2000" b="0" dirty="0"/>
                    </a:p>
                  </a:txBody>
                  <a:tcPr anchor="ctr">
                    <a:solidFill>
                      <a:srgbClr val="FFC000"/>
                    </a:solidFill>
                  </a:tcPr>
                </a:tc>
                <a:tc>
                  <a:txBody>
                    <a:bodyPr/>
                    <a:lstStyle/>
                    <a:p>
                      <a:pPr algn="ctr"/>
                      <a:r>
                        <a:rPr lang="en-US" sz="2000" b="0" dirty="0" smtClean="0"/>
                        <a:t>1</a:t>
                      </a:r>
                      <a:endParaRPr lang="en-US" sz="2000" b="0" dirty="0"/>
                    </a:p>
                  </a:txBody>
                  <a:tcPr anchor="ctr">
                    <a:solidFill>
                      <a:srgbClr val="FFC000"/>
                    </a:solidFill>
                  </a:tcPr>
                </a:tc>
                <a:tc>
                  <a:txBody>
                    <a:bodyPr/>
                    <a:lstStyle/>
                    <a:p>
                      <a:pPr algn="ctr"/>
                      <a:r>
                        <a:rPr lang="en-US" sz="2000" b="0" dirty="0" smtClean="0"/>
                        <a:t>0</a:t>
                      </a:r>
                      <a:endParaRPr lang="en-US" sz="2000" b="0" dirty="0"/>
                    </a:p>
                  </a:txBody>
                  <a:tcPr anchor="ctr">
                    <a:solidFill>
                      <a:schemeClr val="bg1">
                        <a:lumMod val="85000"/>
                      </a:schemeClr>
                    </a:solidFill>
                  </a:tcPr>
                </a:tc>
                <a:tc>
                  <a:txBody>
                    <a:bodyPr/>
                    <a:lstStyle/>
                    <a:p>
                      <a:pPr algn="ctr"/>
                      <a:r>
                        <a:rPr lang="en-US" sz="2000" b="0" dirty="0" smtClean="0"/>
                        <a:t>1</a:t>
                      </a:r>
                      <a:endParaRPr lang="en-US" sz="2000" b="0" dirty="0"/>
                    </a:p>
                  </a:txBody>
                  <a:tcPr anchor="ctr">
                    <a:solidFill>
                      <a:srgbClr val="FFC000"/>
                    </a:solidFill>
                  </a:tcPr>
                </a:tc>
                <a:tc>
                  <a:txBody>
                    <a:bodyPr/>
                    <a:lstStyle/>
                    <a:p>
                      <a:pPr algn="ctr"/>
                      <a:r>
                        <a:rPr lang="en-US" sz="2000" b="0" dirty="0" smtClean="0"/>
                        <a:t>0</a:t>
                      </a:r>
                      <a:endParaRPr lang="en-US" sz="2000" b="0" dirty="0"/>
                    </a:p>
                  </a:txBody>
                  <a:tcPr anchor="ctr">
                    <a:solidFill>
                      <a:schemeClr val="bg1">
                        <a:lumMod val="85000"/>
                      </a:schemeClr>
                    </a:solidFill>
                  </a:tcPr>
                </a:tc>
              </a:tr>
              <a:tr h="543950">
                <a:tc>
                  <a:txBody>
                    <a:bodyPr/>
                    <a:lstStyle/>
                    <a:p>
                      <a:pPr algn="ctr"/>
                      <a:r>
                        <a:rPr lang="en-US" sz="2000" b="0" dirty="0" smtClean="0"/>
                        <a:t>2</a:t>
                      </a:r>
                      <a:endParaRPr lang="en-US" sz="2000" b="0" dirty="0"/>
                    </a:p>
                  </a:txBody>
                  <a:tcPr anchor="ctr"/>
                </a:tc>
                <a:tc>
                  <a:txBody>
                    <a:bodyPr/>
                    <a:lstStyle/>
                    <a:p>
                      <a:pPr algn="ctr"/>
                      <a:r>
                        <a:rPr lang="en-US" sz="2000" b="0" dirty="0" smtClean="0"/>
                        <a:t>1</a:t>
                      </a:r>
                      <a:endParaRPr lang="en-US" sz="2000" b="0" dirty="0"/>
                    </a:p>
                  </a:txBody>
                  <a:tcPr anchor="ctr">
                    <a:solidFill>
                      <a:srgbClr val="FFC000"/>
                    </a:solidFill>
                  </a:tcPr>
                </a:tc>
                <a:tc>
                  <a:txBody>
                    <a:bodyPr/>
                    <a:lstStyle/>
                    <a:p>
                      <a:pPr algn="ctr"/>
                      <a:r>
                        <a:rPr lang="en-US" sz="2000" b="0" dirty="0" smtClean="0"/>
                        <a:t>1</a:t>
                      </a:r>
                      <a:endParaRPr lang="en-US" sz="2000" b="0" dirty="0"/>
                    </a:p>
                  </a:txBody>
                  <a:tcPr anchor="ctr">
                    <a:solidFill>
                      <a:srgbClr val="FFC000"/>
                    </a:solidFill>
                  </a:tcPr>
                </a:tc>
                <a:tc>
                  <a:txBody>
                    <a:bodyPr/>
                    <a:lstStyle/>
                    <a:p>
                      <a:pPr algn="ctr"/>
                      <a:r>
                        <a:rPr lang="en-US" sz="2000" b="0" dirty="0" smtClean="0"/>
                        <a:t>0</a:t>
                      </a:r>
                      <a:endParaRPr lang="en-US" sz="2000" b="0" dirty="0"/>
                    </a:p>
                  </a:txBody>
                  <a:tcPr anchor="ctr">
                    <a:solidFill>
                      <a:schemeClr val="bg1">
                        <a:lumMod val="85000"/>
                      </a:schemeClr>
                    </a:solidFill>
                  </a:tcPr>
                </a:tc>
                <a:tc>
                  <a:txBody>
                    <a:bodyPr/>
                    <a:lstStyle/>
                    <a:p>
                      <a:pPr algn="ctr"/>
                      <a:r>
                        <a:rPr lang="en-US" sz="2000" b="0" dirty="0" smtClean="0"/>
                        <a:t>0</a:t>
                      </a:r>
                      <a:endParaRPr lang="en-US" sz="2000" b="0" dirty="0"/>
                    </a:p>
                  </a:txBody>
                  <a:tcPr anchor="ctr">
                    <a:solidFill>
                      <a:srgbClr val="FFC000"/>
                    </a:solidFill>
                  </a:tcPr>
                </a:tc>
                <a:tc>
                  <a:txBody>
                    <a:bodyPr/>
                    <a:lstStyle/>
                    <a:p>
                      <a:pPr algn="ctr"/>
                      <a:r>
                        <a:rPr lang="en-US" sz="2000" b="0" dirty="0" smtClean="0"/>
                        <a:t>1</a:t>
                      </a:r>
                      <a:endParaRPr lang="en-US" sz="2000" b="0" dirty="0"/>
                    </a:p>
                  </a:txBody>
                  <a:tcPr anchor="ctr">
                    <a:solidFill>
                      <a:schemeClr val="bg1">
                        <a:lumMod val="85000"/>
                      </a:schemeClr>
                    </a:solidFill>
                  </a:tcPr>
                </a:tc>
              </a:tr>
              <a:tr h="543950">
                <a:tc>
                  <a:txBody>
                    <a:bodyPr/>
                    <a:lstStyle/>
                    <a:p>
                      <a:pPr algn="ctr"/>
                      <a:r>
                        <a:rPr lang="en-US" sz="2000" b="0" dirty="0" smtClean="0"/>
                        <a:t>3</a:t>
                      </a:r>
                      <a:endParaRPr lang="en-US" sz="2000" b="0" dirty="0"/>
                    </a:p>
                  </a:txBody>
                  <a:tcPr anchor="ctr"/>
                </a:tc>
                <a:tc>
                  <a:txBody>
                    <a:bodyPr/>
                    <a:lstStyle/>
                    <a:p>
                      <a:pPr algn="ctr"/>
                      <a:r>
                        <a:rPr lang="en-US" sz="2000" b="0" dirty="0" smtClean="0"/>
                        <a:t>1</a:t>
                      </a:r>
                      <a:endParaRPr lang="en-US" sz="2000" b="0" dirty="0"/>
                    </a:p>
                  </a:txBody>
                  <a:tcPr anchor="ctr">
                    <a:solidFill>
                      <a:srgbClr val="FFC000"/>
                    </a:solidFill>
                  </a:tcPr>
                </a:tc>
                <a:tc>
                  <a:txBody>
                    <a:bodyPr/>
                    <a:lstStyle/>
                    <a:p>
                      <a:pPr algn="ctr"/>
                      <a:r>
                        <a:rPr lang="en-US" sz="2000" b="0" dirty="0" smtClean="0"/>
                        <a:t>0</a:t>
                      </a:r>
                      <a:endParaRPr lang="en-US" sz="2000" b="0" dirty="0"/>
                    </a:p>
                  </a:txBody>
                  <a:tcPr anchor="ctr">
                    <a:solidFill>
                      <a:srgbClr val="FFC000"/>
                    </a:solidFill>
                  </a:tcPr>
                </a:tc>
                <a:tc>
                  <a:txBody>
                    <a:bodyPr/>
                    <a:lstStyle/>
                    <a:p>
                      <a:pPr algn="ctr"/>
                      <a:r>
                        <a:rPr lang="en-US" sz="2000" b="0" dirty="0" smtClean="0"/>
                        <a:t>1</a:t>
                      </a:r>
                      <a:endParaRPr lang="en-US" sz="2000" b="0" dirty="0"/>
                    </a:p>
                  </a:txBody>
                  <a:tcPr anchor="ctr">
                    <a:solidFill>
                      <a:schemeClr val="bg1">
                        <a:lumMod val="85000"/>
                      </a:schemeClr>
                    </a:solidFill>
                  </a:tcPr>
                </a:tc>
                <a:tc>
                  <a:txBody>
                    <a:bodyPr/>
                    <a:lstStyle/>
                    <a:p>
                      <a:pPr algn="ctr"/>
                      <a:r>
                        <a:rPr lang="en-US" sz="2000" b="0" dirty="0" smtClean="0"/>
                        <a:t>1</a:t>
                      </a:r>
                      <a:endParaRPr lang="en-US" sz="2000" b="0" dirty="0"/>
                    </a:p>
                  </a:txBody>
                  <a:tcPr anchor="ctr">
                    <a:solidFill>
                      <a:srgbClr val="FFC000"/>
                    </a:solidFill>
                  </a:tcPr>
                </a:tc>
                <a:tc>
                  <a:txBody>
                    <a:bodyPr/>
                    <a:lstStyle/>
                    <a:p>
                      <a:pPr algn="ctr"/>
                      <a:r>
                        <a:rPr lang="en-US" sz="2000" b="0" dirty="0" smtClean="0"/>
                        <a:t>0</a:t>
                      </a:r>
                      <a:endParaRPr lang="en-US" sz="2000" b="0" dirty="0"/>
                    </a:p>
                  </a:txBody>
                  <a:tcPr anchor="ctr">
                    <a:solidFill>
                      <a:schemeClr val="bg1">
                        <a:lumMod val="85000"/>
                      </a:schemeClr>
                    </a:solidFill>
                  </a:tcPr>
                </a:tc>
              </a:tr>
              <a:tr h="543950">
                <a:tc>
                  <a:txBody>
                    <a:bodyPr/>
                    <a:lstStyle/>
                    <a:p>
                      <a:pPr algn="ctr"/>
                      <a:r>
                        <a:rPr lang="en-US" sz="2000" b="0" dirty="0" smtClean="0"/>
                        <a:t>4</a:t>
                      </a:r>
                      <a:endParaRPr lang="en-US" sz="2000" b="0" dirty="0"/>
                    </a:p>
                  </a:txBody>
                  <a:tcPr anchor="ctr"/>
                </a:tc>
                <a:tc>
                  <a:txBody>
                    <a:bodyPr/>
                    <a:lstStyle/>
                    <a:p>
                      <a:pPr algn="ctr"/>
                      <a:r>
                        <a:rPr lang="en-US" sz="2000" b="0" dirty="0" smtClean="0"/>
                        <a:t>1</a:t>
                      </a:r>
                      <a:endParaRPr lang="en-US" sz="2000" b="0" dirty="0"/>
                    </a:p>
                  </a:txBody>
                  <a:tcPr anchor="ctr">
                    <a:solidFill>
                      <a:srgbClr val="FFC000"/>
                    </a:solidFill>
                  </a:tcPr>
                </a:tc>
                <a:tc>
                  <a:txBody>
                    <a:bodyPr/>
                    <a:lstStyle/>
                    <a:p>
                      <a:pPr algn="ctr"/>
                      <a:r>
                        <a:rPr lang="en-US" sz="2000" b="0" dirty="0" smtClean="0"/>
                        <a:t>0</a:t>
                      </a:r>
                      <a:endParaRPr lang="en-US" sz="2000" b="0" dirty="0"/>
                    </a:p>
                  </a:txBody>
                  <a:tcPr anchor="ctr">
                    <a:solidFill>
                      <a:srgbClr val="FFC000"/>
                    </a:solidFill>
                  </a:tcPr>
                </a:tc>
                <a:tc>
                  <a:txBody>
                    <a:bodyPr/>
                    <a:lstStyle/>
                    <a:p>
                      <a:pPr algn="ctr"/>
                      <a:r>
                        <a:rPr lang="en-US" sz="2000" b="0" dirty="0" smtClean="0"/>
                        <a:t>1</a:t>
                      </a:r>
                      <a:endParaRPr lang="en-US" sz="2000" b="0" dirty="0"/>
                    </a:p>
                  </a:txBody>
                  <a:tcPr anchor="ctr">
                    <a:solidFill>
                      <a:schemeClr val="bg1">
                        <a:lumMod val="85000"/>
                      </a:schemeClr>
                    </a:solidFill>
                  </a:tcPr>
                </a:tc>
                <a:tc>
                  <a:txBody>
                    <a:bodyPr/>
                    <a:lstStyle/>
                    <a:p>
                      <a:pPr algn="ctr"/>
                      <a:r>
                        <a:rPr lang="en-US" sz="2000" b="0" dirty="0" smtClean="0"/>
                        <a:t>0</a:t>
                      </a:r>
                      <a:endParaRPr lang="en-US" sz="2000" b="0" dirty="0"/>
                    </a:p>
                  </a:txBody>
                  <a:tcPr anchor="ctr">
                    <a:solidFill>
                      <a:srgbClr val="FFC000"/>
                    </a:solidFill>
                  </a:tcPr>
                </a:tc>
                <a:tc>
                  <a:txBody>
                    <a:bodyPr/>
                    <a:lstStyle/>
                    <a:p>
                      <a:pPr algn="ctr"/>
                      <a:r>
                        <a:rPr lang="en-US" sz="2000" b="0" dirty="0" smtClean="0"/>
                        <a:t>1</a:t>
                      </a:r>
                      <a:endParaRPr lang="en-US" sz="2000" b="0" dirty="0"/>
                    </a:p>
                  </a:txBody>
                  <a:tcPr anchor="ctr">
                    <a:solidFill>
                      <a:schemeClr val="bg1">
                        <a:lumMod val="85000"/>
                      </a:schemeClr>
                    </a:solidFill>
                  </a:tcPr>
                </a:tc>
              </a:tr>
              <a:tr h="543950">
                <a:tc>
                  <a:txBody>
                    <a:bodyPr/>
                    <a:lstStyle/>
                    <a:p>
                      <a:pPr algn="ctr"/>
                      <a:r>
                        <a:rPr lang="en-US" sz="2000" b="0" dirty="0" smtClean="0"/>
                        <a:t>5</a:t>
                      </a:r>
                      <a:endParaRPr lang="en-US" sz="2000" b="0" dirty="0"/>
                    </a:p>
                  </a:txBody>
                  <a:tcPr anchor="ctr"/>
                </a:tc>
                <a:tc>
                  <a:txBody>
                    <a:bodyPr/>
                    <a:lstStyle/>
                    <a:p>
                      <a:pPr algn="ctr"/>
                      <a:r>
                        <a:rPr lang="en-US" sz="2000" b="0" dirty="0" smtClean="0"/>
                        <a:t>0</a:t>
                      </a:r>
                      <a:endParaRPr lang="en-US" sz="2000" b="0" dirty="0"/>
                    </a:p>
                  </a:txBody>
                  <a:tcPr anchor="ctr">
                    <a:solidFill>
                      <a:srgbClr val="FFC000"/>
                    </a:solidFill>
                  </a:tcPr>
                </a:tc>
                <a:tc>
                  <a:txBody>
                    <a:bodyPr/>
                    <a:lstStyle/>
                    <a:p>
                      <a:pPr algn="ctr"/>
                      <a:r>
                        <a:rPr lang="en-US" sz="2000" b="0" dirty="0" smtClean="0"/>
                        <a:t>1</a:t>
                      </a:r>
                      <a:endParaRPr lang="en-US" sz="2000" b="0" dirty="0"/>
                    </a:p>
                  </a:txBody>
                  <a:tcPr anchor="ctr">
                    <a:solidFill>
                      <a:srgbClr val="FFC000"/>
                    </a:solidFill>
                  </a:tcPr>
                </a:tc>
                <a:tc>
                  <a:txBody>
                    <a:bodyPr/>
                    <a:lstStyle/>
                    <a:p>
                      <a:pPr algn="ctr"/>
                      <a:r>
                        <a:rPr lang="en-US" sz="2000" b="0" dirty="0" smtClean="0"/>
                        <a:t>0</a:t>
                      </a:r>
                      <a:endParaRPr lang="en-US" sz="2000" b="0" dirty="0"/>
                    </a:p>
                  </a:txBody>
                  <a:tcPr anchor="ctr">
                    <a:solidFill>
                      <a:schemeClr val="bg1">
                        <a:lumMod val="85000"/>
                      </a:schemeClr>
                    </a:solidFill>
                  </a:tcPr>
                </a:tc>
                <a:tc>
                  <a:txBody>
                    <a:bodyPr/>
                    <a:lstStyle/>
                    <a:p>
                      <a:pPr algn="ctr"/>
                      <a:r>
                        <a:rPr lang="en-US" sz="2000" b="0" dirty="0" smtClean="0"/>
                        <a:t>1</a:t>
                      </a:r>
                      <a:endParaRPr lang="en-US" sz="2000" b="0" dirty="0"/>
                    </a:p>
                  </a:txBody>
                  <a:tcPr anchor="ctr">
                    <a:solidFill>
                      <a:srgbClr val="FFC000"/>
                    </a:solidFill>
                  </a:tcPr>
                </a:tc>
                <a:tc>
                  <a:txBody>
                    <a:bodyPr/>
                    <a:lstStyle/>
                    <a:p>
                      <a:pPr algn="ctr"/>
                      <a:r>
                        <a:rPr lang="en-US" sz="2000" b="0" dirty="0" smtClean="0"/>
                        <a:t>0</a:t>
                      </a:r>
                      <a:endParaRPr lang="en-US" sz="2000" b="0" dirty="0"/>
                    </a:p>
                  </a:txBody>
                  <a:tcPr anchor="ctr">
                    <a:solidFill>
                      <a:schemeClr val="bg1">
                        <a:lumMod val="85000"/>
                      </a:schemeClr>
                    </a:solidFill>
                  </a:tcPr>
                </a:tc>
              </a:tr>
              <a:tr h="543950">
                <a:tc>
                  <a:txBody>
                    <a:bodyPr/>
                    <a:lstStyle/>
                    <a:p>
                      <a:pPr algn="ctr"/>
                      <a:r>
                        <a:rPr lang="en-US" sz="2000" b="0" dirty="0" smtClean="0"/>
                        <a:t>6</a:t>
                      </a:r>
                      <a:endParaRPr lang="en-US" sz="2000" b="0" dirty="0"/>
                    </a:p>
                  </a:txBody>
                  <a:tcPr anchor="ctr"/>
                </a:tc>
                <a:tc>
                  <a:txBody>
                    <a:bodyPr/>
                    <a:lstStyle/>
                    <a:p>
                      <a:pPr algn="ctr"/>
                      <a:r>
                        <a:rPr lang="en-US" sz="2000" b="0" dirty="0" smtClean="0"/>
                        <a:t>0</a:t>
                      </a:r>
                      <a:endParaRPr lang="en-US" sz="2000" b="0" dirty="0"/>
                    </a:p>
                  </a:txBody>
                  <a:tcPr anchor="ctr">
                    <a:solidFill>
                      <a:srgbClr val="FFC000"/>
                    </a:solidFill>
                  </a:tcPr>
                </a:tc>
                <a:tc>
                  <a:txBody>
                    <a:bodyPr/>
                    <a:lstStyle/>
                    <a:p>
                      <a:pPr algn="ctr"/>
                      <a:r>
                        <a:rPr lang="en-US" sz="2000" b="0" dirty="0" smtClean="0"/>
                        <a:t>1</a:t>
                      </a:r>
                      <a:endParaRPr lang="en-US" sz="2000" b="0" dirty="0"/>
                    </a:p>
                  </a:txBody>
                  <a:tcPr anchor="ctr">
                    <a:solidFill>
                      <a:srgbClr val="FFC000"/>
                    </a:solidFill>
                  </a:tcPr>
                </a:tc>
                <a:tc>
                  <a:txBody>
                    <a:bodyPr/>
                    <a:lstStyle/>
                    <a:p>
                      <a:pPr algn="ctr"/>
                      <a:r>
                        <a:rPr lang="en-US" sz="2000" b="0" dirty="0" smtClean="0"/>
                        <a:t>0</a:t>
                      </a:r>
                      <a:endParaRPr lang="en-US" sz="2000" b="0" dirty="0"/>
                    </a:p>
                  </a:txBody>
                  <a:tcPr anchor="ctr">
                    <a:solidFill>
                      <a:schemeClr val="bg1">
                        <a:lumMod val="85000"/>
                      </a:schemeClr>
                    </a:solidFill>
                  </a:tcPr>
                </a:tc>
                <a:tc>
                  <a:txBody>
                    <a:bodyPr/>
                    <a:lstStyle/>
                    <a:p>
                      <a:pPr algn="ctr"/>
                      <a:r>
                        <a:rPr lang="en-US" sz="2000" b="0" dirty="0" smtClean="0"/>
                        <a:t>0</a:t>
                      </a:r>
                      <a:endParaRPr lang="en-US" sz="2000" b="0" dirty="0"/>
                    </a:p>
                  </a:txBody>
                  <a:tcPr anchor="ctr">
                    <a:solidFill>
                      <a:srgbClr val="FFC000"/>
                    </a:solidFill>
                  </a:tcPr>
                </a:tc>
                <a:tc>
                  <a:txBody>
                    <a:bodyPr/>
                    <a:lstStyle/>
                    <a:p>
                      <a:pPr algn="ctr"/>
                      <a:r>
                        <a:rPr lang="en-US" sz="2000" b="0" dirty="0" smtClean="0"/>
                        <a:t>1</a:t>
                      </a:r>
                      <a:endParaRPr lang="en-US" sz="2000" b="0" dirty="0"/>
                    </a:p>
                  </a:txBody>
                  <a:tcPr anchor="ctr">
                    <a:solidFill>
                      <a:schemeClr val="bg1">
                        <a:lumMod val="85000"/>
                      </a:schemeClr>
                    </a:solidFill>
                  </a:tcPr>
                </a:tc>
              </a:tr>
              <a:tr h="543950">
                <a:tc>
                  <a:txBody>
                    <a:bodyPr/>
                    <a:lstStyle/>
                    <a:p>
                      <a:pPr algn="ctr"/>
                      <a:r>
                        <a:rPr lang="en-US" sz="2000" b="0" dirty="0" smtClean="0"/>
                        <a:t>7</a:t>
                      </a:r>
                      <a:endParaRPr lang="en-US" sz="2000" b="0" dirty="0"/>
                    </a:p>
                  </a:txBody>
                  <a:tcPr anchor="ctr"/>
                </a:tc>
                <a:tc>
                  <a:txBody>
                    <a:bodyPr/>
                    <a:lstStyle/>
                    <a:p>
                      <a:pPr algn="ctr"/>
                      <a:r>
                        <a:rPr lang="en-US" sz="2000" b="0" dirty="0" smtClean="0"/>
                        <a:t>0</a:t>
                      </a:r>
                      <a:endParaRPr lang="en-US" sz="2000" b="0" dirty="0"/>
                    </a:p>
                  </a:txBody>
                  <a:tcPr anchor="ctr">
                    <a:solidFill>
                      <a:srgbClr val="FFC000"/>
                    </a:solidFill>
                  </a:tcPr>
                </a:tc>
                <a:tc>
                  <a:txBody>
                    <a:bodyPr/>
                    <a:lstStyle/>
                    <a:p>
                      <a:pPr algn="ctr"/>
                      <a:r>
                        <a:rPr lang="en-US" sz="2000" b="0" dirty="0" smtClean="0"/>
                        <a:t>0</a:t>
                      </a:r>
                      <a:endParaRPr lang="en-US" sz="2000" b="0" dirty="0"/>
                    </a:p>
                  </a:txBody>
                  <a:tcPr anchor="ctr">
                    <a:solidFill>
                      <a:srgbClr val="FFC000"/>
                    </a:solidFill>
                  </a:tcPr>
                </a:tc>
                <a:tc>
                  <a:txBody>
                    <a:bodyPr/>
                    <a:lstStyle/>
                    <a:p>
                      <a:pPr algn="ctr"/>
                      <a:r>
                        <a:rPr lang="en-US" sz="2000" b="0" dirty="0" smtClean="0"/>
                        <a:t>1</a:t>
                      </a:r>
                      <a:endParaRPr lang="en-US" sz="2000" b="0" dirty="0"/>
                    </a:p>
                  </a:txBody>
                  <a:tcPr anchor="ctr">
                    <a:solidFill>
                      <a:schemeClr val="bg1">
                        <a:lumMod val="85000"/>
                      </a:schemeClr>
                    </a:solidFill>
                  </a:tcPr>
                </a:tc>
                <a:tc>
                  <a:txBody>
                    <a:bodyPr/>
                    <a:lstStyle/>
                    <a:p>
                      <a:pPr algn="ctr"/>
                      <a:r>
                        <a:rPr lang="en-US" sz="2000" b="0" dirty="0" smtClean="0"/>
                        <a:t>1</a:t>
                      </a:r>
                      <a:endParaRPr lang="en-US" sz="2000" b="0" dirty="0"/>
                    </a:p>
                  </a:txBody>
                  <a:tcPr anchor="ctr">
                    <a:solidFill>
                      <a:srgbClr val="FFC000"/>
                    </a:solidFill>
                  </a:tcPr>
                </a:tc>
                <a:tc>
                  <a:txBody>
                    <a:bodyPr/>
                    <a:lstStyle/>
                    <a:p>
                      <a:pPr algn="ctr"/>
                      <a:r>
                        <a:rPr lang="en-US" sz="2000" b="0" dirty="0" smtClean="0"/>
                        <a:t>0</a:t>
                      </a:r>
                      <a:endParaRPr lang="en-US" sz="2000" b="0" dirty="0"/>
                    </a:p>
                  </a:txBody>
                  <a:tcPr anchor="ctr">
                    <a:solidFill>
                      <a:schemeClr val="bg1">
                        <a:lumMod val="85000"/>
                      </a:schemeClr>
                    </a:solidFill>
                  </a:tcPr>
                </a:tc>
              </a:tr>
              <a:tr h="543950">
                <a:tc>
                  <a:txBody>
                    <a:bodyPr/>
                    <a:lstStyle/>
                    <a:p>
                      <a:pPr algn="ctr"/>
                      <a:r>
                        <a:rPr lang="en-US" sz="2000" b="0" dirty="0" smtClean="0"/>
                        <a:t>8</a:t>
                      </a:r>
                      <a:endParaRPr lang="en-US" sz="2000" b="0" dirty="0"/>
                    </a:p>
                  </a:txBody>
                  <a:tcPr anchor="ctr"/>
                </a:tc>
                <a:tc>
                  <a:txBody>
                    <a:bodyPr/>
                    <a:lstStyle/>
                    <a:p>
                      <a:pPr algn="ctr"/>
                      <a:r>
                        <a:rPr lang="en-US" sz="2000" b="0" dirty="0" smtClean="0"/>
                        <a:t>0</a:t>
                      </a:r>
                      <a:endParaRPr lang="en-US" sz="2000" b="0" dirty="0"/>
                    </a:p>
                  </a:txBody>
                  <a:tcPr anchor="ctr">
                    <a:solidFill>
                      <a:srgbClr val="FFC000"/>
                    </a:solidFill>
                  </a:tcPr>
                </a:tc>
                <a:tc>
                  <a:txBody>
                    <a:bodyPr/>
                    <a:lstStyle/>
                    <a:p>
                      <a:pPr algn="ctr"/>
                      <a:r>
                        <a:rPr lang="en-US" sz="2000" b="0" dirty="0" smtClean="0"/>
                        <a:t>0</a:t>
                      </a:r>
                      <a:endParaRPr lang="en-US" sz="2000" b="0" dirty="0"/>
                    </a:p>
                  </a:txBody>
                  <a:tcPr anchor="ctr">
                    <a:solidFill>
                      <a:srgbClr val="FFC000"/>
                    </a:solidFill>
                  </a:tcPr>
                </a:tc>
                <a:tc>
                  <a:txBody>
                    <a:bodyPr/>
                    <a:lstStyle/>
                    <a:p>
                      <a:pPr algn="ctr"/>
                      <a:r>
                        <a:rPr lang="en-US" sz="2000" b="0" dirty="0" smtClean="0"/>
                        <a:t>1</a:t>
                      </a:r>
                      <a:endParaRPr lang="en-US" sz="2000" b="0" dirty="0"/>
                    </a:p>
                  </a:txBody>
                  <a:tcPr anchor="ctr">
                    <a:solidFill>
                      <a:schemeClr val="bg1">
                        <a:lumMod val="85000"/>
                      </a:schemeClr>
                    </a:solidFill>
                  </a:tcPr>
                </a:tc>
                <a:tc>
                  <a:txBody>
                    <a:bodyPr/>
                    <a:lstStyle/>
                    <a:p>
                      <a:pPr algn="ctr"/>
                      <a:r>
                        <a:rPr lang="en-US" sz="2000" b="0" dirty="0" smtClean="0"/>
                        <a:t>0</a:t>
                      </a:r>
                      <a:endParaRPr lang="en-US" sz="2000" b="0" dirty="0"/>
                    </a:p>
                  </a:txBody>
                  <a:tcPr anchor="ctr">
                    <a:solidFill>
                      <a:srgbClr val="FFC000"/>
                    </a:solidFill>
                  </a:tcPr>
                </a:tc>
                <a:tc>
                  <a:txBody>
                    <a:bodyPr/>
                    <a:lstStyle/>
                    <a:p>
                      <a:pPr algn="ctr"/>
                      <a:r>
                        <a:rPr lang="en-US" sz="2000" b="0" dirty="0" smtClean="0"/>
                        <a:t>1</a:t>
                      </a:r>
                      <a:endParaRPr lang="en-US" sz="2000" b="0" dirty="0"/>
                    </a:p>
                  </a:txBody>
                  <a:tcPr anchor="ctr">
                    <a:solidFill>
                      <a:schemeClr val="bg1">
                        <a:lumMod val="85000"/>
                      </a:schemeClr>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pic>
        <p:nvPicPr>
          <p:cNvPr id="1026" name="Picture 2"/>
          <p:cNvPicPr>
            <a:picLocks noChangeAspect="1" noChangeArrowheads="1"/>
          </p:cNvPicPr>
          <p:nvPr/>
        </p:nvPicPr>
        <p:blipFill>
          <a:blip r:embed="rId2"/>
          <a:srcRect/>
          <a:stretch>
            <a:fillRect/>
          </a:stretch>
        </p:blipFill>
        <p:spPr bwMode="auto">
          <a:xfrm>
            <a:off x="95248" y="1256714"/>
            <a:ext cx="8955595" cy="5448886"/>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2-Bit NET UP/Down Counter</a:t>
            </a:r>
            <a:endParaRPr lang="en-US" dirty="0"/>
          </a:p>
        </p:txBody>
      </p:sp>
      <p:pic>
        <p:nvPicPr>
          <p:cNvPr id="7170" name="Picture 2"/>
          <p:cNvPicPr>
            <a:picLocks noChangeAspect="1" noChangeArrowheads="1"/>
          </p:cNvPicPr>
          <p:nvPr/>
        </p:nvPicPr>
        <p:blipFill>
          <a:blip r:embed="rId2"/>
          <a:srcRect l="14056" t="27083" r="19180" b="19792"/>
          <a:stretch>
            <a:fillRect/>
          </a:stretch>
        </p:blipFill>
        <p:spPr bwMode="auto">
          <a:xfrm>
            <a:off x="152400" y="1872175"/>
            <a:ext cx="8760173" cy="3919025"/>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 the Output States</a:t>
            </a:r>
            <a:endParaRPr lang="en-US" dirty="0"/>
          </a:p>
        </p:txBody>
      </p:sp>
      <p:pic>
        <p:nvPicPr>
          <p:cNvPr id="8194" name="Picture 2"/>
          <p:cNvPicPr>
            <a:picLocks noChangeAspect="1" noChangeArrowheads="1"/>
          </p:cNvPicPr>
          <p:nvPr/>
        </p:nvPicPr>
        <p:blipFill>
          <a:blip r:embed="rId2"/>
          <a:srcRect l="2655" r="3540"/>
          <a:stretch>
            <a:fillRect/>
          </a:stretch>
        </p:blipFill>
        <p:spPr bwMode="auto">
          <a:xfrm>
            <a:off x="152399" y="2133600"/>
            <a:ext cx="8794111" cy="350520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118913" y="1676400"/>
            <a:ext cx="8872687" cy="4669302"/>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Truth Table / Output States</a:t>
            </a:r>
            <a:endParaRPr lang="en-US" dirty="0"/>
          </a:p>
        </p:txBody>
      </p:sp>
      <p:pic>
        <p:nvPicPr>
          <p:cNvPr id="10242" name="Picture 2"/>
          <p:cNvPicPr>
            <a:picLocks noChangeAspect="1" noChangeArrowheads="1"/>
          </p:cNvPicPr>
          <p:nvPr/>
        </p:nvPicPr>
        <p:blipFill>
          <a:blip r:embed="rId2"/>
          <a:srcRect/>
          <a:stretch>
            <a:fillRect/>
          </a:stretch>
        </p:blipFill>
        <p:spPr bwMode="auto">
          <a:xfrm>
            <a:off x="1143000" y="1272716"/>
            <a:ext cx="6812280" cy="5432884"/>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 Bit PET Up Counter</a:t>
            </a:r>
            <a:endParaRPr lang="en-US" dirty="0"/>
          </a:p>
        </p:txBody>
      </p:sp>
      <p:pic>
        <p:nvPicPr>
          <p:cNvPr id="11266" name="Picture 2"/>
          <p:cNvPicPr>
            <a:picLocks noChangeAspect="1" noChangeArrowheads="1"/>
          </p:cNvPicPr>
          <p:nvPr/>
        </p:nvPicPr>
        <p:blipFill>
          <a:blip r:embed="rId2"/>
          <a:srcRect l="19327" t="39583" r="44363" b="26042"/>
          <a:stretch>
            <a:fillRect/>
          </a:stretch>
        </p:blipFill>
        <p:spPr bwMode="auto">
          <a:xfrm>
            <a:off x="381000" y="1676400"/>
            <a:ext cx="8303491" cy="44196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 Bit PET Up Counter</a:t>
            </a:r>
            <a:endParaRPr lang="en-US" dirty="0"/>
          </a:p>
        </p:txBody>
      </p:sp>
      <p:graphicFrame>
        <p:nvGraphicFramePr>
          <p:cNvPr id="5" name="Table 4"/>
          <p:cNvGraphicFramePr>
            <a:graphicFrameLocks noGrp="1"/>
          </p:cNvGraphicFramePr>
          <p:nvPr/>
        </p:nvGraphicFramePr>
        <p:xfrm>
          <a:off x="685801" y="1600200"/>
          <a:ext cx="7467599" cy="4724400"/>
        </p:xfrm>
        <a:graphic>
          <a:graphicData uri="http://schemas.openxmlformats.org/drawingml/2006/table">
            <a:tbl>
              <a:tblPr firstRow="1" bandRow="1">
                <a:tableStyleId>{5940675A-B579-460E-94D1-54222C63F5DA}</a:tableStyleId>
              </a:tblPr>
              <a:tblGrid>
                <a:gridCol w="2666999"/>
                <a:gridCol w="1481667"/>
                <a:gridCol w="2074333"/>
                <a:gridCol w="1244600"/>
              </a:tblGrid>
              <a:tr h="787400">
                <a:tc>
                  <a:txBody>
                    <a:bodyPr/>
                    <a:lstStyle/>
                    <a:p>
                      <a:pPr algn="ctr"/>
                      <a:r>
                        <a:rPr lang="en-US" sz="3200" b="1" dirty="0" smtClean="0"/>
                        <a:t>Clock</a:t>
                      </a:r>
                      <a:r>
                        <a:rPr lang="en-US" sz="3200" b="1" baseline="0" dirty="0" smtClean="0"/>
                        <a:t> Pulse</a:t>
                      </a:r>
                      <a:endParaRPr lang="en-US" sz="3200" b="1" dirty="0"/>
                    </a:p>
                  </a:txBody>
                  <a:tcPr anchor="ctr"/>
                </a:tc>
                <a:tc>
                  <a:txBody>
                    <a:bodyPr/>
                    <a:lstStyle/>
                    <a:p>
                      <a:pPr algn="ctr"/>
                      <a:r>
                        <a:rPr lang="en-US" sz="3200" b="1" dirty="0" smtClean="0"/>
                        <a:t>Q2</a:t>
                      </a:r>
                      <a:endParaRPr lang="en-US" sz="3200" b="1" dirty="0"/>
                    </a:p>
                  </a:txBody>
                  <a:tcPr anchor="ctr">
                    <a:solidFill>
                      <a:srgbClr val="FFC000"/>
                    </a:solidFill>
                  </a:tcPr>
                </a:tc>
                <a:tc>
                  <a:txBody>
                    <a:bodyPr/>
                    <a:lstStyle/>
                    <a:p>
                      <a:pPr algn="ctr"/>
                      <a:r>
                        <a:rPr lang="en-US" sz="3200" b="1" dirty="0" smtClean="0"/>
                        <a:t>Q1</a:t>
                      </a:r>
                      <a:endParaRPr lang="en-US" sz="3200" b="1" dirty="0"/>
                    </a:p>
                  </a:txBody>
                  <a:tcPr anchor="ctr">
                    <a:solidFill>
                      <a:srgbClr val="FFC000"/>
                    </a:solidFill>
                  </a:tcPr>
                </a:tc>
                <a:tc>
                  <a:txBody>
                    <a:bodyPr/>
                    <a:lstStyle/>
                    <a:p>
                      <a:pPr algn="ctr"/>
                      <a:r>
                        <a:rPr lang="en-US" sz="3200" b="1" dirty="0" smtClean="0"/>
                        <a:t>Q1’</a:t>
                      </a:r>
                      <a:endParaRPr lang="en-US" sz="3200" b="1" dirty="0"/>
                    </a:p>
                  </a:txBody>
                  <a:tcPr anchor="ctr">
                    <a:solidFill>
                      <a:schemeClr val="bg1">
                        <a:lumMod val="85000"/>
                      </a:schemeClr>
                    </a:solidFill>
                  </a:tcPr>
                </a:tc>
              </a:tr>
              <a:tr h="787400">
                <a:tc>
                  <a:txBody>
                    <a:bodyPr/>
                    <a:lstStyle/>
                    <a:p>
                      <a:pPr algn="ctr"/>
                      <a:r>
                        <a:rPr lang="en-US" sz="3200" b="0" dirty="0" smtClean="0"/>
                        <a:t>0</a:t>
                      </a:r>
                      <a:endParaRPr lang="en-US" sz="3200" b="0" dirty="0"/>
                    </a:p>
                  </a:txBody>
                  <a:tcPr anchor="ctr"/>
                </a:tc>
                <a:tc>
                  <a:txBody>
                    <a:bodyPr/>
                    <a:lstStyle/>
                    <a:p>
                      <a:pPr algn="ctr"/>
                      <a:r>
                        <a:rPr lang="en-US" sz="3200" b="0" dirty="0" smtClean="0"/>
                        <a:t>0</a:t>
                      </a:r>
                      <a:endParaRPr lang="en-US" sz="3200" b="0" dirty="0"/>
                    </a:p>
                  </a:txBody>
                  <a:tcPr anchor="ctr">
                    <a:solidFill>
                      <a:srgbClr val="FFC000"/>
                    </a:solidFill>
                  </a:tcPr>
                </a:tc>
                <a:tc>
                  <a:txBody>
                    <a:bodyPr/>
                    <a:lstStyle/>
                    <a:p>
                      <a:pPr algn="ctr"/>
                      <a:r>
                        <a:rPr lang="en-US" sz="3200" b="0" dirty="0" smtClean="0"/>
                        <a:t>0</a:t>
                      </a:r>
                      <a:endParaRPr lang="en-US" sz="3200" b="0" dirty="0"/>
                    </a:p>
                  </a:txBody>
                  <a:tcPr anchor="ctr">
                    <a:solidFill>
                      <a:srgbClr val="FFC000"/>
                    </a:solidFill>
                  </a:tcPr>
                </a:tc>
                <a:tc>
                  <a:txBody>
                    <a:bodyPr/>
                    <a:lstStyle/>
                    <a:p>
                      <a:pPr algn="ctr"/>
                      <a:r>
                        <a:rPr lang="en-US" sz="3200" b="0" dirty="0" smtClean="0"/>
                        <a:t>1</a:t>
                      </a:r>
                      <a:endParaRPr lang="en-US" sz="3200" b="0" dirty="0"/>
                    </a:p>
                  </a:txBody>
                  <a:tcPr anchor="ctr">
                    <a:solidFill>
                      <a:schemeClr val="bg1">
                        <a:lumMod val="85000"/>
                      </a:schemeClr>
                    </a:solidFill>
                  </a:tcPr>
                </a:tc>
              </a:tr>
              <a:tr h="787400">
                <a:tc>
                  <a:txBody>
                    <a:bodyPr/>
                    <a:lstStyle/>
                    <a:p>
                      <a:pPr algn="ctr"/>
                      <a:r>
                        <a:rPr lang="en-US" sz="3200" b="0" dirty="0" smtClean="0"/>
                        <a:t>1</a:t>
                      </a:r>
                      <a:endParaRPr lang="en-US" sz="3200" b="0" dirty="0"/>
                    </a:p>
                  </a:txBody>
                  <a:tcPr anchor="ctr"/>
                </a:tc>
                <a:tc>
                  <a:txBody>
                    <a:bodyPr/>
                    <a:lstStyle/>
                    <a:p>
                      <a:pPr algn="ctr"/>
                      <a:r>
                        <a:rPr lang="en-US" sz="3200" b="0" dirty="0" smtClean="0"/>
                        <a:t>0</a:t>
                      </a:r>
                      <a:endParaRPr lang="en-US" sz="3200" b="0" dirty="0"/>
                    </a:p>
                  </a:txBody>
                  <a:tcPr anchor="ctr">
                    <a:solidFill>
                      <a:srgbClr val="FFC000"/>
                    </a:solidFill>
                  </a:tcPr>
                </a:tc>
                <a:tc>
                  <a:txBody>
                    <a:bodyPr/>
                    <a:lstStyle/>
                    <a:p>
                      <a:pPr algn="ctr"/>
                      <a:r>
                        <a:rPr lang="en-US" sz="3200" b="0" dirty="0" smtClean="0"/>
                        <a:t>1</a:t>
                      </a:r>
                      <a:endParaRPr lang="en-US" sz="3200" b="0" dirty="0"/>
                    </a:p>
                  </a:txBody>
                  <a:tcPr anchor="ctr">
                    <a:solidFill>
                      <a:srgbClr val="FFC000"/>
                    </a:solidFill>
                  </a:tcPr>
                </a:tc>
                <a:tc>
                  <a:txBody>
                    <a:bodyPr/>
                    <a:lstStyle/>
                    <a:p>
                      <a:pPr algn="ctr"/>
                      <a:r>
                        <a:rPr lang="en-US" sz="3200" b="0" dirty="0" smtClean="0"/>
                        <a:t>0</a:t>
                      </a:r>
                      <a:endParaRPr lang="en-US" sz="3200" b="0" dirty="0"/>
                    </a:p>
                  </a:txBody>
                  <a:tcPr anchor="ctr">
                    <a:solidFill>
                      <a:schemeClr val="bg1">
                        <a:lumMod val="85000"/>
                      </a:schemeClr>
                    </a:solidFill>
                  </a:tcPr>
                </a:tc>
              </a:tr>
              <a:tr h="787400">
                <a:tc>
                  <a:txBody>
                    <a:bodyPr/>
                    <a:lstStyle/>
                    <a:p>
                      <a:pPr algn="ctr"/>
                      <a:r>
                        <a:rPr lang="en-US" sz="3200" b="0" dirty="0" smtClean="0"/>
                        <a:t>2</a:t>
                      </a:r>
                      <a:endParaRPr lang="en-US" sz="3200" b="0" dirty="0"/>
                    </a:p>
                  </a:txBody>
                  <a:tcPr anchor="ctr"/>
                </a:tc>
                <a:tc>
                  <a:txBody>
                    <a:bodyPr/>
                    <a:lstStyle/>
                    <a:p>
                      <a:pPr algn="ctr"/>
                      <a:r>
                        <a:rPr lang="en-US" sz="3200" b="0" dirty="0" smtClean="0"/>
                        <a:t>1</a:t>
                      </a:r>
                      <a:endParaRPr lang="en-US" sz="3200" b="0" dirty="0"/>
                    </a:p>
                  </a:txBody>
                  <a:tcPr anchor="ctr">
                    <a:solidFill>
                      <a:srgbClr val="FFC000"/>
                    </a:solidFill>
                  </a:tcPr>
                </a:tc>
                <a:tc>
                  <a:txBody>
                    <a:bodyPr/>
                    <a:lstStyle/>
                    <a:p>
                      <a:pPr algn="ctr"/>
                      <a:r>
                        <a:rPr lang="en-US" sz="3200" b="0" dirty="0" smtClean="0"/>
                        <a:t>0</a:t>
                      </a:r>
                      <a:endParaRPr lang="en-US" sz="3200" b="0" dirty="0"/>
                    </a:p>
                  </a:txBody>
                  <a:tcPr anchor="ctr">
                    <a:solidFill>
                      <a:srgbClr val="FFC000"/>
                    </a:solidFill>
                  </a:tcPr>
                </a:tc>
                <a:tc>
                  <a:txBody>
                    <a:bodyPr/>
                    <a:lstStyle/>
                    <a:p>
                      <a:pPr algn="ctr"/>
                      <a:r>
                        <a:rPr lang="en-US" sz="3200" b="0" dirty="0" smtClean="0"/>
                        <a:t>1</a:t>
                      </a:r>
                      <a:endParaRPr lang="en-US" sz="3200" b="0" dirty="0"/>
                    </a:p>
                  </a:txBody>
                  <a:tcPr anchor="ctr">
                    <a:solidFill>
                      <a:schemeClr val="bg1">
                        <a:lumMod val="85000"/>
                      </a:schemeClr>
                    </a:solidFill>
                  </a:tcPr>
                </a:tc>
              </a:tr>
              <a:tr h="787400">
                <a:tc>
                  <a:txBody>
                    <a:bodyPr/>
                    <a:lstStyle/>
                    <a:p>
                      <a:pPr algn="ctr"/>
                      <a:r>
                        <a:rPr lang="en-US" sz="3200" b="0" dirty="0" smtClean="0"/>
                        <a:t>3</a:t>
                      </a:r>
                      <a:endParaRPr lang="en-US" sz="3200" b="0" dirty="0"/>
                    </a:p>
                  </a:txBody>
                  <a:tcPr anchor="ctr"/>
                </a:tc>
                <a:tc>
                  <a:txBody>
                    <a:bodyPr/>
                    <a:lstStyle/>
                    <a:p>
                      <a:pPr algn="ctr"/>
                      <a:r>
                        <a:rPr lang="en-US" sz="3200" b="0" dirty="0" smtClean="0"/>
                        <a:t>1</a:t>
                      </a:r>
                      <a:endParaRPr lang="en-US" sz="3200" b="0" dirty="0"/>
                    </a:p>
                  </a:txBody>
                  <a:tcPr anchor="ctr">
                    <a:solidFill>
                      <a:srgbClr val="FFC000"/>
                    </a:solidFill>
                  </a:tcPr>
                </a:tc>
                <a:tc>
                  <a:txBody>
                    <a:bodyPr/>
                    <a:lstStyle/>
                    <a:p>
                      <a:pPr algn="ctr"/>
                      <a:r>
                        <a:rPr lang="en-US" sz="3200" b="0" dirty="0" smtClean="0"/>
                        <a:t>1</a:t>
                      </a:r>
                      <a:endParaRPr lang="en-US" sz="3200" b="0" dirty="0"/>
                    </a:p>
                  </a:txBody>
                  <a:tcPr anchor="ctr">
                    <a:solidFill>
                      <a:srgbClr val="FFC000"/>
                    </a:solidFill>
                  </a:tcPr>
                </a:tc>
                <a:tc>
                  <a:txBody>
                    <a:bodyPr/>
                    <a:lstStyle/>
                    <a:p>
                      <a:pPr algn="ctr"/>
                      <a:r>
                        <a:rPr lang="en-US" sz="3200" b="0" dirty="0" smtClean="0"/>
                        <a:t>0</a:t>
                      </a:r>
                      <a:endParaRPr lang="en-US" sz="3200" b="0" dirty="0"/>
                    </a:p>
                  </a:txBody>
                  <a:tcPr anchor="ctr">
                    <a:solidFill>
                      <a:schemeClr val="bg1">
                        <a:lumMod val="85000"/>
                      </a:schemeClr>
                    </a:solidFill>
                  </a:tcPr>
                </a:tc>
              </a:tr>
              <a:tr h="787400">
                <a:tc>
                  <a:txBody>
                    <a:bodyPr/>
                    <a:lstStyle/>
                    <a:p>
                      <a:pPr algn="ctr"/>
                      <a:r>
                        <a:rPr lang="en-US" sz="3200" b="0" dirty="0" smtClean="0"/>
                        <a:t>4</a:t>
                      </a:r>
                      <a:endParaRPr lang="en-US" sz="3200" b="0" dirty="0"/>
                    </a:p>
                  </a:txBody>
                  <a:tcPr anchor="ctr"/>
                </a:tc>
                <a:tc>
                  <a:txBody>
                    <a:bodyPr/>
                    <a:lstStyle/>
                    <a:p>
                      <a:pPr algn="ctr"/>
                      <a:r>
                        <a:rPr lang="en-US" sz="3200" b="0" dirty="0" smtClean="0"/>
                        <a:t>0</a:t>
                      </a:r>
                      <a:endParaRPr lang="en-US" sz="3200" b="0" dirty="0"/>
                    </a:p>
                  </a:txBody>
                  <a:tcPr anchor="ctr">
                    <a:solidFill>
                      <a:srgbClr val="FFC000"/>
                    </a:solidFill>
                  </a:tcPr>
                </a:tc>
                <a:tc>
                  <a:txBody>
                    <a:bodyPr/>
                    <a:lstStyle/>
                    <a:p>
                      <a:pPr algn="ctr"/>
                      <a:r>
                        <a:rPr lang="en-US" sz="3200" b="0" dirty="0" smtClean="0"/>
                        <a:t>0</a:t>
                      </a:r>
                      <a:endParaRPr lang="en-US" sz="3200" b="0" dirty="0"/>
                    </a:p>
                  </a:txBody>
                  <a:tcPr anchor="ctr">
                    <a:solidFill>
                      <a:srgbClr val="FFC000"/>
                    </a:solidFill>
                  </a:tcPr>
                </a:tc>
                <a:tc>
                  <a:txBody>
                    <a:bodyPr/>
                    <a:lstStyle/>
                    <a:p>
                      <a:pPr algn="ctr"/>
                      <a:r>
                        <a:rPr lang="en-US" sz="3200" b="0" dirty="0" smtClean="0"/>
                        <a:t>1</a:t>
                      </a:r>
                      <a:endParaRPr lang="en-US" sz="3200" b="0" dirty="0"/>
                    </a:p>
                  </a:txBody>
                  <a:tcPr anchor="ctr">
                    <a:solidFill>
                      <a:schemeClr val="bg1">
                        <a:lumMod val="85000"/>
                      </a:schemeClr>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 Bit PET Up Counter</a:t>
            </a:r>
            <a:endParaRPr lang="en-US" dirty="0"/>
          </a:p>
        </p:txBody>
      </p:sp>
      <p:pic>
        <p:nvPicPr>
          <p:cNvPr id="12290" name="Picture 2"/>
          <p:cNvPicPr>
            <a:picLocks noChangeAspect="1" noChangeArrowheads="1"/>
          </p:cNvPicPr>
          <p:nvPr/>
        </p:nvPicPr>
        <p:blipFill>
          <a:blip r:embed="rId2"/>
          <a:srcRect l="56808" t="35417" r="3368" b="27083"/>
          <a:stretch>
            <a:fillRect/>
          </a:stretch>
        </p:blipFill>
        <p:spPr bwMode="auto">
          <a:xfrm>
            <a:off x="406400" y="1752600"/>
            <a:ext cx="8204200" cy="434340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 Bit PET Down Counter</a:t>
            </a:r>
            <a:endParaRPr lang="en-US" dirty="0"/>
          </a:p>
        </p:txBody>
      </p:sp>
      <p:pic>
        <p:nvPicPr>
          <p:cNvPr id="13314" name="Picture 2"/>
          <p:cNvPicPr>
            <a:picLocks noChangeAspect="1" noChangeArrowheads="1"/>
          </p:cNvPicPr>
          <p:nvPr/>
        </p:nvPicPr>
        <p:blipFill>
          <a:blip r:embed="rId2"/>
          <a:srcRect l="16398" t="35417" r="46706" b="32292"/>
          <a:stretch>
            <a:fillRect/>
          </a:stretch>
        </p:blipFill>
        <p:spPr bwMode="auto">
          <a:xfrm>
            <a:off x="380999" y="1981200"/>
            <a:ext cx="8207477" cy="403860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 Bit PET Down Counter</a:t>
            </a:r>
            <a:endParaRPr lang="en-US" dirty="0"/>
          </a:p>
        </p:txBody>
      </p:sp>
      <p:pic>
        <p:nvPicPr>
          <p:cNvPr id="14338" name="Picture 2"/>
          <p:cNvPicPr>
            <a:picLocks noChangeAspect="1" noChangeArrowheads="1"/>
          </p:cNvPicPr>
          <p:nvPr/>
        </p:nvPicPr>
        <p:blipFill>
          <a:blip r:embed="rId2"/>
          <a:srcRect l="53880" t="34375" r="3953" b="32292"/>
          <a:stretch>
            <a:fillRect/>
          </a:stretch>
        </p:blipFill>
        <p:spPr bwMode="auto">
          <a:xfrm>
            <a:off x="266700" y="1981200"/>
            <a:ext cx="8572500" cy="381000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 Bit PET Down Counter</a:t>
            </a:r>
            <a:endParaRPr lang="en-US" dirty="0"/>
          </a:p>
        </p:txBody>
      </p:sp>
      <p:graphicFrame>
        <p:nvGraphicFramePr>
          <p:cNvPr id="5" name="Table 4"/>
          <p:cNvGraphicFramePr>
            <a:graphicFrameLocks noGrp="1"/>
          </p:cNvGraphicFramePr>
          <p:nvPr/>
        </p:nvGraphicFramePr>
        <p:xfrm>
          <a:off x="762000" y="1524000"/>
          <a:ext cx="7620000" cy="4724400"/>
        </p:xfrm>
        <a:graphic>
          <a:graphicData uri="http://schemas.openxmlformats.org/drawingml/2006/table">
            <a:tbl>
              <a:tblPr firstRow="1" bandRow="1">
                <a:tableStyleId>{5940675A-B579-460E-94D1-54222C63F5DA}</a:tableStyleId>
              </a:tblPr>
              <a:tblGrid>
                <a:gridCol w="2540000"/>
                <a:gridCol w="2540000"/>
                <a:gridCol w="2540000"/>
              </a:tblGrid>
              <a:tr h="787400">
                <a:tc>
                  <a:txBody>
                    <a:bodyPr/>
                    <a:lstStyle/>
                    <a:p>
                      <a:pPr algn="ctr"/>
                      <a:r>
                        <a:rPr lang="en-US" sz="3200" b="1" dirty="0" smtClean="0"/>
                        <a:t>Clock</a:t>
                      </a:r>
                      <a:r>
                        <a:rPr lang="en-US" sz="3200" b="1" baseline="0" dirty="0" smtClean="0"/>
                        <a:t> Pulse</a:t>
                      </a:r>
                      <a:endParaRPr lang="en-US" sz="3200" b="1" dirty="0"/>
                    </a:p>
                  </a:txBody>
                  <a:tcPr anchor="ctr"/>
                </a:tc>
                <a:tc>
                  <a:txBody>
                    <a:bodyPr/>
                    <a:lstStyle/>
                    <a:p>
                      <a:pPr algn="ctr"/>
                      <a:r>
                        <a:rPr lang="en-US" sz="3200" b="1" dirty="0" smtClean="0"/>
                        <a:t>Q2</a:t>
                      </a:r>
                      <a:endParaRPr lang="en-US" sz="3200" b="1" dirty="0"/>
                    </a:p>
                  </a:txBody>
                  <a:tcPr anchor="ctr"/>
                </a:tc>
                <a:tc>
                  <a:txBody>
                    <a:bodyPr/>
                    <a:lstStyle/>
                    <a:p>
                      <a:pPr algn="ctr"/>
                      <a:r>
                        <a:rPr lang="en-US" sz="3200" b="1" dirty="0" smtClean="0"/>
                        <a:t>Q1</a:t>
                      </a:r>
                      <a:endParaRPr lang="en-US" sz="3200" b="1" dirty="0"/>
                    </a:p>
                  </a:txBody>
                  <a:tcPr anchor="ctr"/>
                </a:tc>
              </a:tr>
              <a:tr h="787400">
                <a:tc>
                  <a:txBody>
                    <a:bodyPr/>
                    <a:lstStyle/>
                    <a:p>
                      <a:pPr algn="ctr"/>
                      <a:r>
                        <a:rPr lang="en-US" sz="3200" b="0" dirty="0" smtClean="0"/>
                        <a:t>0</a:t>
                      </a:r>
                      <a:endParaRPr lang="en-US" sz="3200" b="0" dirty="0"/>
                    </a:p>
                  </a:txBody>
                  <a:tcPr anchor="ctr"/>
                </a:tc>
                <a:tc>
                  <a:txBody>
                    <a:bodyPr/>
                    <a:lstStyle/>
                    <a:p>
                      <a:pPr algn="ctr"/>
                      <a:r>
                        <a:rPr lang="en-US" sz="3200" b="0" dirty="0" smtClean="0"/>
                        <a:t>0</a:t>
                      </a:r>
                      <a:endParaRPr lang="en-US" sz="3200" b="0" dirty="0"/>
                    </a:p>
                  </a:txBody>
                  <a:tcPr anchor="ctr"/>
                </a:tc>
                <a:tc>
                  <a:txBody>
                    <a:bodyPr/>
                    <a:lstStyle/>
                    <a:p>
                      <a:pPr algn="ctr"/>
                      <a:r>
                        <a:rPr lang="en-US" sz="3200" b="0" dirty="0" smtClean="0"/>
                        <a:t>0</a:t>
                      </a:r>
                      <a:endParaRPr lang="en-US" sz="3200" b="0" dirty="0"/>
                    </a:p>
                  </a:txBody>
                  <a:tcPr anchor="ctr"/>
                </a:tc>
              </a:tr>
              <a:tr h="787400">
                <a:tc>
                  <a:txBody>
                    <a:bodyPr/>
                    <a:lstStyle/>
                    <a:p>
                      <a:pPr algn="ctr"/>
                      <a:r>
                        <a:rPr lang="en-US" sz="3200" b="0" dirty="0" smtClean="0"/>
                        <a:t>1</a:t>
                      </a:r>
                      <a:endParaRPr lang="en-US" sz="3200" b="0" dirty="0"/>
                    </a:p>
                  </a:txBody>
                  <a:tcPr anchor="ctr"/>
                </a:tc>
                <a:tc>
                  <a:txBody>
                    <a:bodyPr/>
                    <a:lstStyle/>
                    <a:p>
                      <a:pPr algn="ctr"/>
                      <a:r>
                        <a:rPr lang="en-US" sz="3200" b="0" dirty="0" smtClean="0"/>
                        <a:t>1</a:t>
                      </a:r>
                      <a:endParaRPr lang="en-US" sz="3200" b="0" dirty="0"/>
                    </a:p>
                  </a:txBody>
                  <a:tcPr anchor="ctr"/>
                </a:tc>
                <a:tc>
                  <a:txBody>
                    <a:bodyPr/>
                    <a:lstStyle/>
                    <a:p>
                      <a:pPr algn="ctr"/>
                      <a:r>
                        <a:rPr lang="en-US" sz="3200" b="0" dirty="0" smtClean="0"/>
                        <a:t>1</a:t>
                      </a:r>
                      <a:endParaRPr lang="en-US" sz="3200" b="0" dirty="0"/>
                    </a:p>
                  </a:txBody>
                  <a:tcPr anchor="ctr"/>
                </a:tc>
              </a:tr>
              <a:tr h="787400">
                <a:tc>
                  <a:txBody>
                    <a:bodyPr/>
                    <a:lstStyle/>
                    <a:p>
                      <a:pPr algn="ctr"/>
                      <a:r>
                        <a:rPr lang="en-US" sz="3200" b="0" dirty="0" smtClean="0"/>
                        <a:t>2</a:t>
                      </a:r>
                      <a:endParaRPr lang="en-US" sz="3200" b="0" dirty="0"/>
                    </a:p>
                  </a:txBody>
                  <a:tcPr anchor="ctr"/>
                </a:tc>
                <a:tc>
                  <a:txBody>
                    <a:bodyPr/>
                    <a:lstStyle/>
                    <a:p>
                      <a:pPr algn="ctr"/>
                      <a:r>
                        <a:rPr lang="en-US" sz="3200" b="0" dirty="0" smtClean="0"/>
                        <a:t>1</a:t>
                      </a:r>
                      <a:endParaRPr lang="en-US" sz="3200" b="0" dirty="0"/>
                    </a:p>
                  </a:txBody>
                  <a:tcPr anchor="ctr"/>
                </a:tc>
                <a:tc>
                  <a:txBody>
                    <a:bodyPr/>
                    <a:lstStyle/>
                    <a:p>
                      <a:pPr algn="ctr"/>
                      <a:r>
                        <a:rPr lang="en-US" sz="3200" b="0" dirty="0" smtClean="0"/>
                        <a:t>0</a:t>
                      </a:r>
                      <a:endParaRPr lang="en-US" sz="3200" b="0" dirty="0"/>
                    </a:p>
                  </a:txBody>
                  <a:tcPr anchor="ctr"/>
                </a:tc>
              </a:tr>
              <a:tr h="787400">
                <a:tc>
                  <a:txBody>
                    <a:bodyPr/>
                    <a:lstStyle/>
                    <a:p>
                      <a:pPr algn="ctr"/>
                      <a:r>
                        <a:rPr lang="en-US" sz="3200" b="0" dirty="0" smtClean="0"/>
                        <a:t>3</a:t>
                      </a:r>
                      <a:endParaRPr lang="en-US" sz="3200" b="0" dirty="0"/>
                    </a:p>
                  </a:txBody>
                  <a:tcPr anchor="ctr"/>
                </a:tc>
                <a:tc>
                  <a:txBody>
                    <a:bodyPr/>
                    <a:lstStyle/>
                    <a:p>
                      <a:pPr algn="ctr"/>
                      <a:r>
                        <a:rPr lang="en-US" sz="3200" b="0" dirty="0" smtClean="0"/>
                        <a:t>0</a:t>
                      </a:r>
                      <a:endParaRPr lang="en-US" sz="3200" b="0" dirty="0"/>
                    </a:p>
                  </a:txBody>
                  <a:tcPr anchor="ctr"/>
                </a:tc>
                <a:tc>
                  <a:txBody>
                    <a:bodyPr/>
                    <a:lstStyle/>
                    <a:p>
                      <a:pPr algn="ctr"/>
                      <a:r>
                        <a:rPr lang="en-US" sz="3200" b="0" dirty="0" smtClean="0"/>
                        <a:t>1</a:t>
                      </a:r>
                      <a:endParaRPr lang="en-US" sz="3200" b="0" dirty="0"/>
                    </a:p>
                  </a:txBody>
                  <a:tcPr anchor="ctr"/>
                </a:tc>
              </a:tr>
              <a:tr h="787400">
                <a:tc>
                  <a:txBody>
                    <a:bodyPr/>
                    <a:lstStyle/>
                    <a:p>
                      <a:pPr algn="ctr"/>
                      <a:r>
                        <a:rPr lang="en-US" sz="3200" b="0" dirty="0" smtClean="0"/>
                        <a:t>4</a:t>
                      </a:r>
                      <a:endParaRPr lang="en-US" sz="3200" b="0" dirty="0"/>
                    </a:p>
                  </a:txBody>
                  <a:tcPr anchor="ctr"/>
                </a:tc>
                <a:tc>
                  <a:txBody>
                    <a:bodyPr/>
                    <a:lstStyle/>
                    <a:p>
                      <a:pPr algn="ctr"/>
                      <a:r>
                        <a:rPr lang="en-US" sz="3200" b="0" dirty="0" smtClean="0"/>
                        <a:t>0</a:t>
                      </a:r>
                      <a:endParaRPr lang="en-US" sz="3200" b="0" dirty="0"/>
                    </a:p>
                  </a:txBody>
                  <a:tcPr anchor="ctr"/>
                </a:tc>
                <a:tc>
                  <a:txBody>
                    <a:bodyPr/>
                    <a:lstStyle/>
                    <a:p>
                      <a:pPr algn="ctr"/>
                      <a:r>
                        <a:rPr lang="en-US" sz="3200" b="0" dirty="0" smtClean="0"/>
                        <a:t>0</a:t>
                      </a:r>
                      <a:endParaRPr lang="en-US" sz="3200" b="0" dirty="0"/>
                    </a:p>
                  </a:txBody>
                  <a:tcPr anchor="ct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Concept</a:t>
            </a:r>
            <a:endParaRPr lang="en-US" dirty="0"/>
          </a:p>
        </p:txBody>
      </p:sp>
      <p:pic>
        <p:nvPicPr>
          <p:cNvPr id="2050" name="Picture 2"/>
          <p:cNvPicPr>
            <a:picLocks noChangeAspect="1" noChangeArrowheads="1"/>
          </p:cNvPicPr>
          <p:nvPr/>
        </p:nvPicPr>
        <p:blipFill>
          <a:blip r:embed="rId2"/>
          <a:srcRect/>
          <a:stretch>
            <a:fillRect/>
          </a:stretch>
        </p:blipFill>
        <p:spPr bwMode="auto">
          <a:xfrm>
            <a:off x="1600200" y="1219200"/>
            <a:ext cx="5975930" cy="26353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1" name="Picture 3"/>
          <p:cNvPicPr>
            <a:picLocks noChangeAspect="1" noChangeArrowheads="1"/>
          </p:cNvPicPr>
          <p:nvPr/>
        </p:nvPicPr>
        <p:blipFill>
          <a:blip r:embed="rId3"/>
          <a:srcRect/>
          <a:stretch>
            <a:fillRect/>
          </a:stretch>
        </p:blipFill>
        <p:spPr bwMode="auto">
          <a:xfrm>
            <a:off x="1600200" y="4096042"/>
            <a:ext cx="5987351" cy="26095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 Bit PET Up/Down Counter</a:t>
            </a:r>
            <a:endParaRPr lang="en-US" dirty="0"/>
          </a:p>
        </p:txBody>
      </p:sp>
      <p:pic>
        <p:nvPicPr>
          <p:cNvPr id="15362" name="Picture 2"/>
          <p:cNvPicPr>
            <a:picLocks noChangeAspect="1" noChangeArrowheads="1"/>
          </p:cNvPicPr>
          <p:nvPr/>
        </p:nvPicPr>
        <p:blipFill>
          <a:blip r:embed="rId2"/>
          <a:srcRect l="32796" t="22917" r="22108" b="36458"/>
          <a:stretch>
            <a:fillRect/>
          </a:stretch>
        </p:blipFill>
        <p:spPr bwMode="auto">
          <a:xfrm>
            <a:off x="304800" y="1828800"/>
            <a:ext cx="8575430" cy="434340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 – 6 Counter Design</a:t>
            </a:r>
            <a:endParaRPr lang="en-US" dirty="0"/>
          </a:p>
        </p:txBody>
      </p:sp>
      <p:pic>
        <p:nvPicPr>
          <p:cNvPr id="2050" name="Picture 2"/>
          <p:cNvPicPr>
            <a:picLocks noChangeAspect="1" noChangeArrowheads="1"/>
          </p:cNvPicPr>
          <p:nvPr/>
        </p:nvPicPr>
        <p:blipFill>
          <a:blip r:embed="rId2"/>
          <a:srcRect l="67350" t="39583" r="11567" b="17708"/>
          <a:stretch>
            <a:fillRect/>
          </a:stretch>
        </p:blipFill>
        <p:spPr bwMode="auto">
          <a:xfrm>
            <a:off x="1904999" y="1295400"/>
            <a:ext cx="4817327" cy="548640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 – 6 Counter</a:t>
            </a:r>
            <a:endParaRPr lang="en-US" dirty="0"/>
          </a:p>
        </p:txBody>
      </p:sp>
      <p:pic>
        <p:nvPicPr>
          <p:cNvPr id="1026" name="Picture 2"/>
          <p:cNvPicPr>
            <a:picLocks noChangeAspect="1" noChangeArrowheads="1"/>
          </p:cNvPicPr>
          <p:nvPr/>
        </p:nvPicPr>
        <p:blipFill>
          <a:blip r:embed="rId2"/>
          <a:srcRect l="36310" t="41667" r="17423" b="25000"/>
          <a:stretch>
            <a:fillRect/>
          </a:stretch>
        </p:blipFill>
        <p:spPr bwMode="auto">
          <a:xfrm>
            <a:off x="228600" y="2286000"/>
            <a:ext cx="8653463" cy="350520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Mod – 10 Asynchronous Counter</a:t>
            </a:r>
            <a:endParaRPr lang="en-US" sz="3600" dirty="0"/>
          </a:p>
        </p:txBody>
      </p:sp>
      <p:pic>
        <p:nvPicPr>
          <p:cNvPr id="3074" name="Picture 2"/>
          <p:cNvPicPr>
            <a:picLocks noChangeAspect="1" noChangeArrowheads="1"/>
          </p:cNvPicPr>
          <p:nvPr/>
        </p:nvPicPr>
        <p:blipFill>
          <a:blip r:embed="rId2"/>
          <a:srcRect l="9370" t="36458" r="42606" b="16667"/>
          <a:stretch>
            <a:fillRect/>
          </a:stretch>
        </p:blipFill>
        <p:spPr bwMode="auto">
          <a:xfrm>
            <a:off x="42333" y="1524000"/>
            <a:ext cx="9025467" cy="495300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 – 10 Counter</a:t>
            </a:r>
            <a:endParaRPr lang="en-US" dirty="0"/>
          </a:p>
        </p:txBody>
      </p:sp>
      <p:pic>
        <p:nvPicPr>
          <p:cNvPr id="4098" name="Picture 2"/>
          <p:cNvPicPr>
            <a:picLocks noChangeAspect="1" noChangeArrowheads="1"/>
          </p:cNvPicPr>
          <p:nvPr/>
        </p:nvPicPr>
        <p:blipFill>
          <a:blip r:embed="rId2"/>
          <a:srcRect l="4685" t="45833" r="39092" b="23958"/>
          <a:stretch>
            <a:fillRect/>
          </a:stretch>
        </p:blipFill>
        <p:spPr bwMode="auto">
          <a:xfrm>
            <a:off x="152400" y="2514600"/>
            <a:ext cx="8828690" cy="266700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Excitation Tables</a:t>
            </a:r>
            <a:endParaRPr lang="en-US" dirty="0"/>
          </a:p>
        </p:txBody>
      </p:sp>
      <p:pic>
        <p:nvPicPr>
          <p:cNvPr id="80900" name="Picture 4"/>
          <p:cNvPicPr>
            <a:picLocks noChangeAspect="1" noChangeArrowheads="1"/>
          </p:cNvPicPr>
          <p:nvPr/>
        </p:nvPicPr>
        <p:blipFill>
          <a:blip r:embed="rId2"/>
          <a:srcRect/>
          <a:stretch>
            <a:fillRect/>
          </a:stretch>
        </p:blipFill>
        <p:spPr bwMode="auto">
          <a:xfrm>
            <a:off x="-1" y="2514600"/>
            <a:ext cx="9048993" cy="2099603"/>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 Bit Up Counter</a:t>
            </a:r>
            <a:endParaRPr lang="en-US" dirty="0"/>
          </a:p>
        </p:txBody>
      </p:sp>
      <p:pic>
        <p:nvPicPr>
          <p:cNvPr id="1026" name="Picture 2"/>
          <p:cNvPicPr>
            <a:picLocks noChangeAspect="1" noChangeArrowheads="1"/>
          </p:cNvPicPr>
          <p:nvPr/>
        </p:nvPicPr>
        <p:blipFill>
          <a:blip r:embed="rId2"/>
          <a:srcRect l="38067" t="22917" r="43192" b="16667"/>
          <a:stretch>
            <a:fillRect/>
          </a:stretch>
        </p:blipFill>
        <p:spPr bwMode="auto">
          <a:xfrm>
            <a:off x="3048000" y="1143000"/>
            <a:ext cx="3124200" cy="5662613"/>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 Bit Up Counter</a:t>
            </a:r>
            <a:endParaRPr lang="en-US" dirty="0"/>
          </a:p>
        </p:txBody>
      </p:sp>
      <p:pic>
        <p:nvPicPr>
          <p:cNvPr id="2050" name="Picture 2"/>
          <p:cNvPicPr>
            <a:picLocks noChangeAspect="1" noChangeArrowheads="1"/>
          </p:cNvPicPr>
          <p:nvPr/>
        </p:nvPicPr>
        <p:blipFill>
          <a:blip r:embed="rId2"/>
          <a:srcRect l="36896" t="38542" r="3953" b="32291"/>
          <a:stretch>
            <a:fillRect/>
          </a:stretch>
        </p:blipFill>
        <p:spPr bwMode="auto">
          <a:xfrm>
            <a:off x="304799" y="2362200"/>
            <a:ext cx="8520793" cy="2362200"/>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 Bit Down Counter</a:t>
            </a:r>
            <a:endParaRPr lang="en-US" dirty="0"/>
          </a:p>
        </p:txBody>
      </p:sp>
      <p:pic>
        <p:nvPicPr>
          <p:cNvPr id="3074" name="Picture 2"/>
          <p:cNvPicPr>
            <a:picLocks noChangeAspect="1" noChangeArrowheads="1"/>
          </p:cNvPicPr>
          <p:nvPr/>
        </p:nvPicPr>
        <p:blipFill>
          <a:blip r:embed="rId2"/>
          <a:srcRect l="7613" t="34375" r="39678" b="23958"/>
          <a:stretch>
            <a:fillRect/>
          </a:stretch>
        </p:blipFill>
        <p:spPr bwMode="auto">
          <a:xfrm>
            <a:off x="213653" y="2057400"/>
            <a:ext cx="8701747" cy="3867443"/>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 Bit Down Counter</a:t>
            </a:r>
            <a:endParaRPr lang="en-US" dirty="0"/>
          </a:p>
        </p:txBody>
      </p:sp>
      <p:pic>
        <p:nvPicPr>
          <p:cNvPr id="4098" name="Picture 2"/>
          <p:cNvPicPr>
            <a:picLocks noChangeAspect="1" noChangeArrowheads="1"/>
          </p:cNvPicPr>
          <p:nvPr/>
        </p:nvPicPr>
        <p:blipFill>
          <a:blip r:embed="rId2"/>
          <a:srcRect l="14056" t="20833" r="8053" b="41667"/>
          <a:stretch>
            <a:fillRect/>
          </a:stretch>
        </p:blipFill>
        <p:spPr bwMode="auto">
          <a:xfrm>
            <a:off x="152400" y="2590800"/>
            <a:ext cx="8727017" cy="236220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Perspective</a:t>
            </a:r>
            <a:endParaRPr lang="en-US" dirty="0"/>
          </a:p>
        </p:txBody>
      </p:sp>
      <p:pic>
        <p:nvPicPr>
          <p:cNvPr id="3074" name="Picture 2"/>
          <p:cNvPicPr>
            <a:picLocks noChangeAspect="1" noChangeArrowheads="1"/>
          </p:cNvPicPr>
          <p:nvPr/>
        </p:nvPicPr>
        <p:blipFill>
          <a:blip r:embed="rId2"/>
          <a:srcRect b="37278"/>
          <a:stretch>
            <a:fillRect/>
          </a:stretch>
        </p:blipFill>
        <p:spPr bwMode="auto">
          <a:xfrm>
            <a:off x="1219200" y="1447800"/>
            <a:ext cx="6801122" cy="18299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75" name="Picture 3"/>
          <p:cNvPicPr>
            <a:picLocks noChangeAspect="1" noChangeArrowheads="1"/>
          </p:cNvPicPr>
          <p:nvPr/>
        </p:nvPicPr>
        <p:blipFill>
          <a:blip r:embed="rId3"/>
          <a:srcRect b="29591"/>
          <a:stretch>
            <a:fillRect/>
          </a:stretch>
        </p:blipFill>
        <p:spPr bwMode="auto">
          <a:xfrm>
            <a:off x="1219200" y="4267200"/>
            <a:ext cx="6805073" cy="17772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 Bit UP/DOWN Counter</a:t>
            </a:r>
            <a:endParaRPr lang="en-US" dirty="0"/>
          </a:p>
        </p:txBody>
      </p:sp>
      <p:pic>
        <p:nvPicPr>
          <p:cNvPr id="5123" name="Picture 3"/>
          <p:cNvPicPr>
            <a:picLocks noChangeAspect="1" noChangeArrowheads="1"/>
          </p:cNvPicPr>
          <p:nvPr/>
        </p:nvPicPr>
        <p:blipFill>
          <a:blip r:embed="rId2"/>
          <a:srcRect l="12518" t="50000" r="28917" b="23958"/>
          <a:stretch>
            <a:fillRect/>
          </a:stretch>
        </p:blipFill>
        <p:spPr bwMode="auto">
          <a:xfrm>
            <a:off x="152400" y="2667000"/>
            <a:ext cx="8839200" cy="2209800"/>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 &lt; 2^n</a:t>
            </a:r>
            <a:endParaRPr lang="en-US" dirty="0"/>
          </a:p>
        </p:txBody>
      </p:sp>
      <p:pic>
        <p:nvPicPr>
          <p:cNvPr id="7171" name="Picture 3"/>
          <p:cNvPicPr>
            <a:picLocks noChangeAspect="1" noChangeArrowheads="1"/>
          </p:cNvPicPr>
          <p:nvPr/>
        </p:nvPicPr>
        <p:blipFill>
          <a:blip r:embed="rId2"/>
          <a:srcRect/>
          <a:stretch>
            <a:fillRect/>
          </a:stretch>
        </p:blipFill>
        <p:spPr bwMode="auto">
          <a:xfrm>
            <a:off x="381000" y="1828800"/>
            <a:ext cx="8223052" cy="434340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 – 6 SC</a:t>
            </a:r>
            <a:endParaRPr lang="en-US" dirty="0"/>
          </a:p>
        </p:txBody>
      </p:sp>
      <p:pic>
        <p:nvPicPr>
          <p:cNvPr id="8194" name="Picture 2"/>
          <p:cNvPicPr>
            <a:picLocks noChangeAspect="1" noChangeArrowheads="1"/>
          </p:cNvPicPr>
          <p:nvPr/>
        </p:nvPicPr>
        <p:blipFill>
          <a:blip r:embed="rId2"/>
          <a:srcRect l="1980"/>
          <a:stretch>
            <a:fillRect/>
          </a:stretch>
        </p:blipFill>
        <p:spPr bwMode="auto">
          <a:xfrm>
            <a:off x="75232" y="2133600"/>
            <a:ext cx="7544768" cy="3581400"/>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7543800" y="1905000"/>
            <a:ext cx="1371600" cy="3930805"/>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Transition Diagram</a:t>
            </a:r>
            <a:endParaRPr lang="en-US" dirty="0"/>
          </a:p>
        </p:txBody>
      </p:sp>
      <p:pic>
        <p:nvPicPr>
          <p:cNvPr id="9219" name="Picture 3"/>
          <p:cNvPicPr>
            <a:picLocks noChangeAspect="1" noChangeArrowheads="1"/>
          </p:cNvPicPr>
          <p:nvPr/>
        </p:nvPicPr>
        <p:blipFill>
          <a:blip r:embed="rId2"/>
          <a:srcRect/>
          <a:stretch>
            <a:fillRect/>
          </a:stretch>
        </p:blipFill>
        <p:spPr bwMode="auto">
          <a:xfrm>
            <a:off x="1066800" y="1295400"/>
            <a:ext cx="7086600" cy="5394644"/>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Propagation Delay</a:t>
            </a:r>
            <a:endParaRPr lang="en-US" dirty="0"/>
          </a:p>
        </p:txBody>
      </p:sp>
      <p:pic>
        <p:nvPicPr>
          <p:cNvPr id="1026" name="Picture 2"/>
          <p:cNvPicPr>
            <a:picLocks noChangeAspect="1" noChangeArrowheads="1"/>
          </p:cNvPicPr>
          <p:nvPr/>
        </p:nvPicPr>
        <p:blipFill>
          <a:blip r:embed="rId2"/>
          <a:srcRect/>
          <a:stretch>
            <a:fillRect/>
          </a:stretch>
        </p:blipFill>
        <p:spPr bwMode="auto">
          <a:xfrm>
            <a:off x="1219200" y="1371600"/>
            <a:ext cx="6781800" cy="5190841"/>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990600" y="1295400"/>
            <a:ext cx="7162800" cy="5347400"/>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2438400" y="1981200"/>
            <a:ext cx="4038600" cy="995017"/>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2286000" y="3505200"/>
            <a:ext cx="4588933" cy="1219200"/>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Check</a:t>
            </a:r>
            <a:endParaRPr lang="en-US" dirty="0"/>
          </a:p>
        </p:txBody>
      </p:sp>
      <p:sp>
        <p:nvSpPr>
          <p:cNvPr id="4" name="Content Placeholder 3"/>
          <p:cNvSpPr>
            <a:spLocks noGrp="1"/>
          </p:cNvSpPr>
          <p:nvPr>
            <p:ph idx="10"/>
          </p:nvPr>
        </p:nvSpPr>
        <p:spPr>
          <a:xfrm>
            <a:off x="-152400" y="3048000"/>
            <a:ext cx="9144000" cy="3600400"/>
          </a:xfrm>
        </p:spPr>
        <p:txBody>
          <a:bodyPr/>
          <a:lstStyle/>
          <a:p>
            <a:pPr algn="just"/>
            <a:r>
              <a:rPr lang="en-US" sz="2800" b="1" dirty="0" smtClean="0"/>
              <a:t>A certain J-K flip-flop has </a:t>
            </a:r>
            <a:r>
              <a:rPr lang="en-US" sz="2800" b="1" dirty="0" err="1" smtClean="0"/>
              <a:t>tpd</a:t>
            </a:r>
            <a:r>
              <a:rPr lang="en-US" sz="2800" b="1" dirty="0" smtClean="0"/>
              <a:t> = 12 ns. What is    the largest MOD counter that can be constructed    from these FFs and still operate up to 10 MHz?</a:t>
            </a:r>
            <a:endParaRPr lang="en-US" sz="2800" b="1"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 of SC over ASC</a:t>
            </a:r>
            <a:endParaRPr lang="en-US" dirty="0"/>
          </a:p>
        </p:txBody>
      </p:sp>
      <p:pic>
        <p:nvPicPr>
          <p:cNvPr id="4098" name="Picture 2"/>
          <p:cNvPicPr>
            <a:picLocks noChangeAspect="1" noChangeArrowheads="1"/>
          </p:cNvPicPr>
          <p:nvPr/>
        </p:nvPicPr>
        <p:blipFill>
          <a:blip r:embed="rId2"/>
          <a:srcRect/>
          <a:stretch>
            <a:fillRect/>
          </a:stretch>
        </p:blipFill>
        <p:spPr bwMode="auto">
          <a:xfrm>
            <a:off x="1066800" y="5257800"/>
            <a:ext cx="7220226" cy="10668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l="3496" r="3277"/>
          <a:stretch>
            <a:fillRect/>
          </a:stretch>
        </p:blipFill>
        <p:spPr bwMode="auto">
          <a:xfrm>
            <a:off x="228599" y="1371600"/>
            <a:ext cx="8686801" cy="3647096"/>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Check</a:t>
            </a:r>
            <a:endParaRPr lang="en-US" dirty="0"/>
          </a:p>
        </p:txBody>
      </p:sp>
      <p:sp>
        <p:nvSpPr>
          <p:cNvPr id="4" name="Content Placeholder 3"/>
          <p:cNvSpPr>
            <a:spLocks noGrp="1"/>
          </p:cNvSpPr>
          <p:nvPr>
            <p:ph idx="10"/>
          </p:nvPr>
        </p:nvSpPr>
        <p:spPr>
          <a:xfrm>
            <a:off x="0" y="4572000"/>
            <a:ext cx="9144000" cy="1219200"/>
          </a:xfrm>
        </p:spPr>
        <p:txBody>
          <a:bodyPr/>
          <a:lstStyle/>
          <a:p>
            <a:r>
              <a:rPr lang="en-US" sz="2000" b="1" dirty="0" smtClean="0"/>
              <a:t>Determine </a:t>
            </a:r>
            <a:r>
              <a:rPr lang="en-US" sz="2000" b="1" dirty="0" err="1" smtClean="0"/>
              <a:t>fmax</a:t>
            </a:r>
            <a:r>
              <a:rPr lang="en-US" sz="2000" b="1" dirty="0" smtClean="0"/>
              <a:t> for the synchronous counter of Figure above if </a:t>
            </a:r>
            <a:r>
              <a:rPr lang="en-US" sz="2000" b="1" dirty="0" err="1" smtClean="0"/>
              <a:t>tpd</a:t>
            </a:r>
            <a:r>
              <a:rPr lang="en-US" sz="2000" b="1" dirty="0" smtClean="0"/>
              <a:t>    for each FF is 50 ns and </a:t>
            </a:r>
            <a:r>
              <a:rPr lang="en-US" sz="2000" b="1" dirty="0" err="1" smtClean="0"/>
              <a:t>tpd</a:t>
            </a:r>
            <a:r>
              <a:rPr lang="en-US" sz="2000" b="1" dirty="0" smtClean="0"/>
              <a:t> for each AND gate is 20 ns. Compare this value with </a:t>
            </a:r>
            <a:r>
              <a:rPr lang="en-US" sz="2000" b="1" dirty="0" err="1" smtClean="0"/>
              <a:t>fmax</a:t>
            </a:r>
            <a:r>
              <a:rPr lang="en-US" sz="2000" b="1" dirty="0" smtClean="0"/>
              <a:t> for a MOD-16 ripple counter.</a:t>
            </a:r>
            <a:endParaRPr lang="en-US" sz="2000" b="1" dirty="0"/>
          </a:p>
        </p:txBody>
      </p:sp>
      <p:pic>
        <p:nvPicPr>
          <p:cNvPr id="5122" name="Picture 2"/>
          <p:cNvPicPr>
            <a:picLocks noChangeAspect="1" noChangeArrowheads="1"/>
          </p:cNvPicPr>
          <p:nvPr/>
        </p:nvPicPr>
        <p:blipFill>
          <a:blip r:embed="rId2"/>
          <a:srcRect/>
          <a:stretch>
            <a:fillRect/>
          </a:stretch>
        </p:blipFill>
        <p:spPr bwMode="auto">
          <a:xfrm>
            <a:off x="838200" y="1295400"/>
            <a:ext cx="7645489" cy="31242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ChangeAspect="1" noChangeArrowheads="1"/>
          </p:cNvPicPr>
          <p:nvPr/>
        </p:nvPicPr>
        <p:blipFill>
          <a:blip r:embed="rId2"/>
          <a:srcRect b="21838"/>
          <a:stretch>
            <a:fillRect/>
          </a:stretch>
        </p:blipFill>
        <p:spPr bwMode="auto">
          <a:xfrm>
            <a:off x="2194563" y="1261403"/>
            <a:ext cx="4434837" cy="23199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099" name="Picture 3"/>
          <p:cNvPicPr>
            <a:picLocks noChangeAspect="1" noChangeArrowheads="1"/>
          </p:cNvPicPr>
          <p:nvPr/>
        </p:nvPicPr>
        <p:blipFill>
          <a:blip r:embed="rId3"/>
          <a:srcRect/>
          <a:stretch>
            <a:fillRect/>
          </a:stretch>
        </p:blipFill>
        <p:spPr bwMode="auto">
          <a:xfrm>
            <a:off x="2209800" y="3839308"/>
            <a:ext cx="4437572" cy="28662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pic>
        <p:nvPicPr>
          <p:cNvPr id="6146" name="Picture 2"/>
          <p:cNvPicPr>
            <a:picLocks noChangeAspect="1" noChangeArrowheads="1"/>
          </p:cNvPicPr>
          <p:nvPr/>
        </p:nvPicPr>
        <p:blipFill>
          <a:blip r:embed="rId2"/>
          <a:srcRect/>
          <a:stretch>
            <a:fillRect/>
          </a:stretch>
        </p:blipFill>
        <p:spPr bwMode="auto">
          <a:xfrm>
            <a:off x="40489" y="1905000"/>
            <a:ext cx="9027311" cy="4267200"/>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Synchronous Counter Design</a:t>
            </a:r>
            <a:endParaRPr lang="en-US" dirty="0"/>
          </a:p>
        </p:txBody>
      </p:sp>
      <p:pic>
        <p:nvPicPr>
          <p:cNvPr id="1026" name="Picture 2"/>
          <p:cNvPicPr>
            <a:picLocks noChangeAspect="1" noChangeArrowheads="1"/>
          </p:cNvPicPr>
          <p:nvPr/>
        </p:nvPicPr>
        <p:blipFill>
          <a:blip r:embed="rId2"/>
          <a:srcRect l="828"/>
          <a:stretch>
            <a:fillRect/>
          </a:stretch>
        </p:blipFill>
        <p:spPr bwMode="auto">
          <a:xfrm>
            <a:off x="0" y="2443164"/>
            <a:ext cx="9122045" cy="1900236"/>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Diagram</a:t>
            </a:r>
            <a:endParaRPr lang="en-US" dirty="0"/>
          </a:p>
        </p:txBody>
      </p:sp>
      <p:pic>
        <p:nvPicPr>
          <p:cNvPr id="10243" name="Picture 3"/>
          <p:cNvPicPr>
            <a:picLocks noChangeAspect="1" noChangeArrowheads="1"/>
          </p:cNvPicPr>
          <p:nvPr/>
        </p:nvPicPr>
        <p:blipFill>
          <a:blip r:embed="rId2"/>
          <a:srcRect/>
          <a:stretch>
            <a:fillRect/>
          </a:stretch>
        </p:blipFill>
        <p:spPr bwMode="auto">
          <a:xfrm>
            <a:off x="1828800" y="1524000"/>
            <a:ext cx="4724400" cy="4133850"/>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State Table</a:t>
            </a:r>
            <a:endParaRPr lang="en-US" dirty="0"/>
          </a:p>
        </p:txBody>
      </p:sp>
      <p:pic>
        <p:nvPicPr>
          <p:cNvPr id="11266" name="Picture 2"/>
          <p:cNvPicPr>
            <a:picLocks noChangeAspect="1" noChangeArrowheads="1"/>
          </p:cNvPicPr>
          <p:nvPr/>
        </p:nvPicPr>
        <p:blipFill>
          <a:blip r:embed="rId2"/>
          <a:srcRect/>
          <a:stretch>
            <a:fillRect/>
          </a:stretch>
        </p:blipFill>
        <p:spPr bwMode="auto">
          <a:xfrm>
            <a:off x="228599" y="1752600"/>
            <a:ext cx="8672680" cy="4648200"/>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Table</a:t>
            </a:r>
            <a:endParaRPr lang="en-US" dirty="0"/>
          </a:p>
        </p:txBody>
      </p:sp>
      <p:pic>
        <p:nvPicPr>
          <p:cNvPr id="12290" name="Picture 2"/>
          <p:cNvPicPr>
            <a:picLocks noChangeAspect="1" noChangeArrowheads="1"/>
          </p:cNvPicPr>
          <p:nvPr/>
        </p:nvPicPr>
        <p:blipFill>
          <a:blip r:embed="rId2"/>
          <a:srcRect/>
          <a:stretch>
            <a:fillRect/>
          </a:stretch>
        </p:blipFill>
        <p:spPr bwMode="auto">
          <a:xfrm>
            <a:off x="708615" y="1600200"/>
            <a:ext cx="7673385" cy="4750191"/>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K-Map Simplifications</a:t>
            </a:r>
            <a:endParaRPr lang="en-US" sz="3600" dirty="0"/>
          </a:p>
        </p:txBody>
      </p:sp>
      <p:pic>
        <p:nvPicPr>
          <p:cNvPr id="13314" name="Picture 2"/>
          <p:cNvPicPr>
            <a:picLocks noChangeAspect="1" noChangeArrowheads="1"/>
          </p:cNvPicPr>
          <p:nvPr/>
        </p:nvPicPr>
        <p:blipFill>
          <a:blip r:embed="rId2"/>
          <a:srcRect/>
          <a:stretch>
            <a:fillRect/>
          </a:stretch>
        </p:blipFill>
        <p:spPr bwMode="auto">
          <a:xfrm>
            <a:off x="609600" y="1295400"/>
            <a:ext cx="7969497" cy="5358618"/>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Flip-Flop Inputs</a:t>
            </a:r>
            <a:endParaRPr lang="en-US" dirty="0"/>
          </a:p>
        </p:txBody>
      </p:sp>
      <p:pic>
        <p:nvPicPr>
          <p:cNvPr id="14338" name="Picture 2"/>
          <p:cNvPicPr>
            <a:picLocks noChangeAspect="1" noChangeArrowheads="1"/>
          </p:cNvPicPr>
          <p:nvPr/>
        </p:nvPicPr>
        <p:blipFill>
          <a:blip r:embed="rId2"/>
          <a:srcRect/>
          <a:stretch>
            <a:fillRect/>
          </a:stretch>
        </p:blipFill>
        <p:spPr bwMode="auto">
          <a:xfrm>
            <a:off x="1295400" y="2133600"/>
            <a:ext cx="6734871" cy="3502855"/>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Implementation</a:t>
            </a:r>
            <a:endParaRPr lang="en-US" dirty="0"/>
          </a:p>
        </p:txBody>
      </p:sp>
      <p:pic>
        <p:nvPicPr>
          <p:cNvPr id="15362" name="Picture 2"/>
          <p:cNvPicPr>
            <a:picLocks noChangeAspect="1" noChangeArrowheads="1"/>
          </p:cNvPicPr>
          <p:nvPr/>
        </p:nvPicPr>
        <p:blipFill>
          <a:blip r:embed="rId2"/>
          <a:srcRect/>
          <a:stretch>
            <a:fillRect/>
          </a:stretch>
        </p:blipFill>
        <p:spPr bwMode="auto">
          <a:xfrm>
            <a:off x="152400" y="1981200"/>
            <a:ext cx="8845698" cy="3818206"/>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Summary</a:t>
            </a:r>
            <a:endParaRPr lang="en-US" dirty="0"/>
          </a:p>
        </p:txBody>
      </p:sp>
      <p:pic>
        <p:nvPicPr>
          <p:cNvPr id="16386" name="Picture 2"/>
          <p:cNvPicPr>
            <a:picLocks noChangeAspect="1" noChangeArrowheads="1"/>
          </p:cNvPicPr>
          <p:nvPr/>
        </p:nvPicPr>
        <p:blipFill>
          <a:blip r:embed="rId2"/>
          <a:srcRect/>
          <a:stretch>
            <a:fillRect/>
          </a:stretch>
        </p:blipFill>
        <p:spPr bwMode="auto">
          <a:xfrm>
            <a:off x="214605" y="1981200"/>
            <a:ext cx="8776995" cy="3308252"/>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 Bit UP Counter</a:t>
            </a:r>
            <a:endParaRPr lang="en-US" dirty="0"/>
          </a:p>
        </p:txBody>
      </p:sp>
      <p:pic>
        <p:nvPicPr>
          <p:cNvPr id="17410" name="Picture 2"/>
          <p:cNvPicPr>
            <a:picLocks noChangeAspect="1" noChangeArrowheads="1"/>
          </p:cNvPicPr>
          <p:nvPr/>
        </p:nvPicPr>
        <p:blipFill>
          <a:blip r:embed="rId2"/>
          <a:srcRect l="7028" t="31250" r="19180" b="19792"/>
          <a:stretch>
            <a:fillRect/>
          </a:stretch>
        </p:blipFill>
        <p:spPr bwMode="auto">
          <a:xfrm>
            <a:off x="76199" y="1981200"/>
            <a:ext cx="8988359" cy="33528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3200400" y="1295400"/>
            <a:ext cx="2362200" cy="2434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123" name="Picture 3"/>
          <p:cNvPicPr>
            <a:picLocks noChangeAspect="1" noChangeArrowheads="1"/>
          </p:cNvPicPr>
          <p:nvPr/>
        </p:nvPicPr>
        <p:blipFill>
          <a:blip r:embed="rId3"/>
          <a:srcRect/>
          <a:stretch>
            <a:fillRect/>
          </a:stretch>
        </p:blipFill>
        <p:spPr bwMode="auto">
          <a:xfrm>
            <a:off x="381000" y="4571999"/>
            <a:ext cx="3200400" cy="18250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124" name="Picture 4"/>
          <p:cNvPicPr>
            <a:picLocks noChangeAspect="1" noChangeArrowheads="1"/>
          </p:cNvPicPr>
          <p:nvPr/>
        </p:nvPicPr>
        <p:blipFill>
          <a:blip r:embed="rId4"/>
          <a:srcRect/>
          <a:stretch>
            <a:fillRect/>
          </a:stretch>
        </p:blipFill>
        <p:spPr bwMode="auto">
          <a:xfrm>
            <a:off x="5257800" y="4495801"/>
            <a:ext cx="2845191" cy="18352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 Bit UP Counter</a:t>
            </a:r>
            <a:endParaRPr lang="en-US" dirty="0"/>
          </a:p>
        </p:txBody>
      </p:sp>
      <p:pic>
        <p:nvPicPr>
          <p:cNvPr id="18434" name="Picture 2"/>
          <p:cNvPicPr>
            <a:picLocks noChangeAspect="1" noChangeArrowheads="1"/>
          </p:cNvPicPr>
          <p:nvPr/>
        </p:nvPicPr>
        <p:blipFill>
          <a:blip r:embed="rId2"/>
          <a:srcRect l="6442" t="31250" r="65447" b="20833"/>
          <a:stretch>
            <a:fillRect/>
          </a:stretch>
        </p:blipFill>
        <p:spPr bwMode="auto">
          <a:xfrm>
            <a:off x="1600200" y="1295400"/>
            <a:ext cx="5486400" cy="5257800"/>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 Bit UP Counter</a:t>
            </a:r>
            <a:endParaRPr lang="en-US" dirty="0"/>
          </a:p>
        </p:txBody>
      </p:sp>
      <p:pic>
        <p:nvPicPr>
          <p:cNvPr id="19458" name="Picture 2"/>
          <p:cNvPicPr>
            <a:picLocks noChangeAspect="1" noChangeArrowheads="1"/>
          </p:cNvPicPr>
          <p:nvPr/>
        </p:nvPicPr>
        <p:blipFill>
          <a:blip r:embed="rId2"/>
          <a:srcRect l="38653" t="19792" r="14495" b="19792"/>
          <a:stretch>
            <a:fillRect/>
          </a:stretch>
        </p:blipFill>
        <p:spPr bwMode="auto">
          <a:xfrm>
            <a:off x="914399" y="1295400"/>
            <a:ext cx="7357241" cy="5334000"/>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 Bit DOWN Counter</a:t>
            </a:r>
            <a:endParaRPr lang="en-US" dirty="0"/>
          </a:p>
        </p:txBody>
      </p:sp>
      <p:pic>
        <p:nvPicPr>
          <p:cNvPr id="20482" name="Picture 2"/>
          <p:cNvPicPr>
            <a:picLocks noChangeAspect="1" noChangeArrowheads="1"/>
          </p:cNvPicPr>
          <p:nvPr/>
        </p:nvPicPr>
        <p:blipFill>
          <a:blip r:embed="rId2"/>
          <a:srcRect l="24597" t="27083" r="5125" b="20833"/>
          <a:stretch>
            <a:fillRect/>
          </a:stretch>
        </p:blipFill>
        <p:spPr bwMode="auto">
          <a:xfrm>
            <a:off x="152400" y="1981200"/>
            <a:ext cx="8839200" cy="3683000"/>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 Bit DOWN Counter</a:t>
            </a:r>
            <a:endParaRPr lang="en-US" dirty="0"/>
          </a:p>
        </p:txBody>
      </p:sp>
      <p:pic>
        <p:nvPicPr>
          <p:cNvPr id="21506" name="Picture 2"/>
          <p:cNvPicPr>
            <a:picLocks noChangeAspect="1" noChangeArrowheads="1"/>
          </p:cNvPicPr>
          <p:nvPr/>
        </p:nvPicPr>
        <p:blipFill>
          <a:blip r:embed="rId2"/>
          <a:srcRect l="21669" t="29167" r="51391" b="23958"/>
          <a:stretch>
            <a:fillRect/>
          </a:stretch>
        </p:blipFill>
        <p:spPr bwMode="auto">
          <a:xfrm>
            <a:off x="1752600" y="1447800"/>
            <a:ext cx="5181600" cy="5068957"/>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 Bit DOWN Counter</a:t>
            </a:r>
            <a:endParaRPr lang="en-US" dirty="0"/>
          </a:p>
        </p:txBody>
      </p:sp>
      <p:pic>
        <p:nvPicPr>
          <p:cNvPr id="22530" name="Picture 2"/>
          <p:cNvPicPr>
            <a:picLocks noChangeAspect="1" noChangeArrowheads="1"/>
          </p:cNvPicPr>
          <p:nvPr/>
        </p:nvPicPr>
        <p:blipFill>
          <a:blip r:embed="rId2"/>
          <a:srcRect l="41581" t="25000" r="13324" b="18750"/>
          <a:stretch>
            <a:fillRect/>
          </a:stretch>
        </p:blipFill>
        <p:spPr bwMode="auto">
          <a:xfrm>
            <a:off x="762000" y="1295400"/>
            <a:ext cx="7620000" cy="5343896"/>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4800" y="2644775"/>
            <a:ext cx="8534400" cy="1470025"/>
          </a:xfrm>
        </p:spPr>
        <p:txBody>
          <a:bodyPr>
            <a:noAutofit/>
          </a:bodyPr>
          <a:lstStyle/>
          <a:p>
            <a:r>
              <a:rPr lang="en-US" sz="8800" b="1" dirty="0" smtClean="0"/>
              <a:t>To </a:t>
            </a:r>
            <a:r>
              <a:rPr lang="en-US" sz="8800" b="1" smtClean="0"/>
              <a:t>B Continued…</a:t>
            </a:r>
            <a:endParaRPr lang="en-US" sz="8800"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In Serial Out</a:t>
            </a:r>
            <a:endParaRPr lang="en-US" dirty="0"/>
          </a:p>
        </p:txBody>
      </p:sp>
      <p:pic>
        <p:nvPicPr>
          <p:cNvPr id="6146" name="Picture 2"/>
          <p:cNvPicPr>
            <a:picLocks noChangeAspect="1" noChangeArrowheads="1"/>
          </p:cNvPicPr>
          <p:nvPr/>
        </p:nvPicPr>
        <p:blipFill>
          <a:blip r:embed="rId2"/>
          <a:srcRect/>
          <a:stretch>
            <a:fillRect/>
          </a:stretch>
        </p:blipFill>
        <p:spPr bwMode="auto">
          <a:xfrm>
            <a:off x="228600" y="2341098"/>
            <a:ext cx="8724249" cy="2992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3930</TotalTime>
  <Words>1026</Words>
  <Application>Microsoft Office PowerPoint</Application>
  <PresentationFormat>On-screen Show (4:3)</PresentationFormat>
  <Paragraphs>290</Paragraphs>
  <Slides>85</Slides>
  <Notes>0</Notes>
  <HiddenSlides>0</HiddenSlides>
  <MMClips>0</MMClips>
  <ScaleCrop>false</ScaleCrop>
  <HeadingPairs>
    <vt:vector size="4" baseType="variant">
      <vt:variant>
        <vt:lpstr>Theme</vt:lpstr>
      </vt:variant>
      <vt:variant>
        <vt:i4>2</vt:i4>
      </vt:variant>
      <vt:variant>
        <vt:lpstr>Slide Titles</vt:lpstr>
      </vt:variant>
      <vt:variant>
        <vt:i4>85</vt:i4>
      </vt:variant>
    </vt:vector>
  </HeadingPairs>
  <TitlesOfParts>
    <vt:vector size="87" baseType="lpstr">
      <vt:lpstr>Office Theme</vt:lpstr>
      <vt:lpstr>Custom Design</vt:lpstr>
      <vt:lpstr>Slide 1</vt:lpstr>
      <vt:lpstr>Registers</vt:lpstr>
      <vt:lpstr>Types</vt:lpstr>
      <vt:lpstr>Types</vt:lpstr>
      <vt:lpstr>Working Concept</vt:lpstr>
      <vt:lpstr>Another Perspective</vt:lpstr>
      <vt:lpstr>Slide 7</vt:lpstr>
      <vt:lpstr>Slide 8</vt:lpstr>
      <vt:lpstr>Serial In Serial Out</vt:lpstr>
      <vt:lpstr>Bit Movement</vt:lpstr>
      <vt:lpstr>Bit Movement Cont..</vt:lpstr>
      <vt:lpstr>Concept Check</vt:lpstr>
      <vt:lpstr>Solution</vt:lpstr>
      <vt:lpstr>Serial In Parallel Out</vt:lpstr>
      <vt:lpstr>Concept Check</vt:lpstr>
      <vt:lpstr>Solution</vt:lpstr>
      <vt:lpstr>Parallel In Parallel Out</vt:lpstr>
      <vt:lpstr>Parallel In Serial Out</vt:lpstr>
      <vt:lpstr>Bidirectional Shift Register</vt:lpstr>
      <vt:lpstr>Concept Check</vt:lpstr>
      <vt:lpstr>Solution</vt:lpstr>
      <vt:lpstr>Multiplexer</vt:lpstr>
      <vt:lpstr>Universal Shift Register</vt:lpstr>
      <vt:lpstr>Modes (Universal Shift Register)</vt:lpstr>
      <vt:lpstr>Register For Time Delay</vt:lpstr>
      <vt:lpstr>Concept Check</vt:lpstr>
      <vt:lpstr>Slide 27</vt:lpstr>
      <vt:lpstr>Counters</vt:lpstr>
      <vt:lpstr>Modulus</vt:lpstr>
      <vt:lpstr>Concept Check</vt:lpstr>
      <vt:lpstr>Concept of Frequency Division</vt:lpstr>
      <vt:lpstr>2 Bit NET Up Counter</vt:lpstr>
      <vt:lpstr>2 Bit NET Up Counter</vt:lpstr>
      <vt:lpstr>Slide 34</vt:lpstr>
      <vt:lpstr>3 – Bit NET Up Counter</vt:lpstr>
      <vt:lpstr>2 – Bit NET Down Counter</vt:lpstr>
      <vt:lpstr>2 – Bit NET Down Counter</vt:lpstr>
      <vt:lpstr>2 – Bit NET Down Counter</vt:lpstr>
      <vt:lpstr>3 – Bit NET Down Counter</vt:lpstr>
      <vt:lpstr>2-Bit NET UP/Down Counter</vt:lpstr>
      <vt:lpstr>Predict the Output States</vt:lpstr>
      <vt:lpstr>Slide 42</vt:lpstr>
      <vt:lpstr>Truth Table / Output States</vt:lpstr>
      <vt:lpstr>2 – Bit PET Up Counter</vt:lpstr>
      <vt:lpstr>2 – Bit PET Up Counter</vt:lpstr>
      <vt:lpstr>2 – Bit PET Up Counter</vt:lpstr>
      <vt:lpstr>2 – Bit PET Down Counter</vt:lpstr>
      <vt:lpstr>2 – Bit PET Down Counter</vt:lpstr>
      <vt:lpstr>2 – Bit PET Down Counter</vt:lpstr>
      <vt:lpstr>2 – Bit PET Up/Down Counter</vt:lpstr>
      <vt:lpstr>Mod – 6 Counter Design</vt:lpstr>
      <vt:lpstr>Mod – 6 Counter</vt:lpstr>
      <vt:lpstr>Mod – 10 Asynchronous Counter</vt:lpstr>
      <vt:lpstr>Mod – 10 Counter</vt:lpstr>
      <vt:lpstr>Excitation Tables</vt:lpstr>
      <vt:lpstr>4 – Bit Up Counter</vt:lpstr>
      <vt:lpstr>4 – Bit Up Counter</vt:lpstr>
      <vt:lpstr>4 – Bit Down Counter</vt:lpstr>
      <vt:lpstr>4 – Bit Down Counter</vt:lpstr>
      <vt:lpstr>4 – Bit UP/DOWN Counter</vt:lpstr>
      <vt:lpstr>Mod &lt; 2^n</vt:lpstr>
      <vt:lpstr>Mod – 6 SC</vt:lpstr>
      <vt:lpstr>State Transition Diagram</vt:lpstr>
      <vt:lpstr>Propagation Delay</vt:lpstr>
      <vt:lpstr>Slide 65</vt:lpstr>
      <vt:lpstr>Slide 66</vt:lpstr>
      <vt:lpstr>Concept Check</vt:lpstr>
      <vt:lpstr>Advantage of SC over ASC</vt:lpstr>
      <vt:lpstr>Concept Check</vt:lpstr>
      <vt:lpstr>Solution</vt:lpstr>
      <vt:lpstr>Synchronous Counter Design</vt:lpstr>
      <vt:lpstr>State Diagram</vt:lpstr>
      <vt:lpstr>Next State Table</vt:lpstr>
      <vt:lpstr>Transition Table</vt:lpstr>
      <vt:lpstr>K-Map Simplifications</vt:lpstr>
      <vt:lpstr>Flip-Flop Inputs</vt:lpstr>
      <vt:lpstr>Circuit Implementation</vt:lpstr>
      <vt:lpstr>Design Summary</vt:lpstr>
      <vt:lpstr>3 – Bit UP Counter</vt:lpstr>
      <vt:lpstr>3 – Bit UP Counter</vt:lpstr>
      <vt:lpstr>3 – Bit UP Counter</vt:lpstr>
      <vt:lpstr>3 – Bit DOWN Counter</vt:lpstr>
      <vt:lpstr>3 – Bit DOWN Counter</vt:lpstr>
      <vt:lpstr>3 – Bit DOWN Counter</vt:lpstr>
      <vt:lpstr>To B Continued…</vt:lpstr>
    </vt:vector>
  </TitlesOfParts>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MDC</cp:lastModifiedBy>
  <cp:revision>620</cp:revision>
  <dcterms:created xsi:type="dcterms:W3CDTF">2014-04-01T16:35:38Z</dcterms:created>
  <dcterms:modified xsi:type="dcterms:W3CDTF">2020-11-01T18:23:32Z</dcterms:modified>
</cp:coreProperties>
</file>